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3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7" r:id="rId3"/>
    <p:sldId id="338" r:id="rId4"/>
    <p:sldId id="331" r:id="rId5"/>
    <p:sldId id="337" r:id="rId6"/>
    <p:sldId id="301" r:id="rId7"/>
    <p:sldId id="330" r:id="rId8"/>
    <p:sldId id="334" r:id="rId9"/>
    <p:sldId id="305" r:id="rId10"/>
  </p:sldIdLst>
  <p:sldSz cx="12192000" cy="6858000"/>
  <p:notesSz cx="9926638" cy="67976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9780" autoAdjust="0"/>
    <p:restoredTop sz="80292" autoAdjust="0"/>
  </p:normalViewPr>
  <p:slideViewPr>
    <p:cSldViewPr snapToGrid="0">
      <p:cViewPr>
        <p:scale>
          <a:sx n="76" d="100"/>
          <a:sy n="76" d="100"/>
        </p:scale>
        <p:origin x="-102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1" d="100"/>
          <a:sy n="111" d="100"/>
        </p:scale>
        <p:origin x="-306" y="-90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52545-86EC-493A-B178-59EF0AF7B88A}" type="datetimeFigureOut">
              <a:rPr lang="hu-HU" smtClean="0"/>
              <a:t>2016.01.19.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5DACC-CA57-45F4-BCF6-0330B90ABB0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850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EC352-0ABE-41E8-83D3-09A70DCCA87A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665" y="3271383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2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5A0C3-604B-4964-A11C-FB865534376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02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zlonyok.hu/nkonline/MKPDF/hiteles/MK15181.pd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Lakossági energiahatékonysági</a:t>
            </a:r>
            <a:r>
              <a:rPr lang="hu-HU" baseline="0" dirty="0" smtClean="0"/>
              <a:t> – hol tartunk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5675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DINPro-Regular" panose="02000503030000020004" pitchFamily="50" charset="0"/>
                <a:ea typeface="+mn-ea"/>
                <a:cs typeface="+mn-cs"/>
              </a:rPr>
              <a:t>A magyar családok nagy többsége ma is igen elavult energetikai jellemzőkkel rendelkező lakásokban él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DINPro-Regular" panose="02000503030000020004" pitchFamily="50" charset="0"/>
                <a:ea typeface="+mn-ea"/>
                <a:cs typeface="+mn-cs"/>
              </a:rPr>
              <a:t> - </a:t>
            </a:r>
            <a:endParaRPr lang="hu-HU" sz="1200" dirty="0" smtClean="0">
              <a:latin typeface="DINPro-Regular" panose="02000503030000020004" pitchFamily="50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>
              <a:latin typeface="DINPro-Regular" panose="02000503030000020004" pitchFamily="50" charset="0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DINPro-Regular" panose="02000503030000020004" pitchFamily="50" charset="0"/>
                <a:ea typeface="+mn-ea"/>
                <a:cs typeface="+mn-cs"/>
              </a:rPr>
              <a:t>A fűtésszezon eddigi leghidegebb napjaiban derült ki: a lakossági gázszolgáltatókkal szembeni hátralék nagysága növekedett tavaly, 30-ról 32 milliárd forintra! Bár összességében csökkent a lakossági közműtartozás, de a döntően gázzal fűtő Magyarországon egy csomó ember egyszerűen képtelen kifizetni a gázszámlát.</a:t>
            </a: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hitelt még mindig a hátunk közepére kívánjuk -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Deloitte-Scale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BankIndex</a:t>
            </a:r>
            <a:endParaRPr lang="hu-HU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Beszédes adat, hogy </a:t>
            </a:r>
            <a:r>
              <a:rPr lang="hu-H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válaszadók 56 százalék még mindig fél a hitelektől. 47 százalékuk szerint jobb ha csak akkor vesznek fel hitelt, ha másképp nem megoldható a problémájuk 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(ennél a válasznál a 30 százalékos arány lenne egészséges). </a:t>
            </a:r>
          </a:p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46 százalék nem figyeli a bankok ajánlatát, és csupán 3 százalék az, aki kifejezetten érdeklődő. Vagyis nem keressük aktívan a pénzügyi termékeket. És nem is vagyunk különösebben lojálisak a bankunkhoz, a többségnek mindegy, hol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bankol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820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Fontos lépés az új építés elindításához az áfacsökkentés és állami otthonteremtési támogatás megemelése, de a visszatérítendő támogatás elegendő-e a több mint 4 milliós lakásállomány megújulásához?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Kormány november végi határozatában úgy rendelkezett, hogy a lakosság energiahatékonysági fejlesztéseit uniós pályázati források helyett csak hitel alapon fogja ösztönözni. Pályázati támogatás a kormányzati tervek szerint csak állami illetve egyházi intézmények számára lesz elérhető.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1831/2015. (XI. 24.) Korm. határozat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Telefonos, nagymintás, reprezentatív kutatás. Adatfelvétel 2015 december</a:t>
            </a: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telefonos kérdőíves adatfelvétel – </a:t>
            </a:r>
            <a:r>
              <a:rPr lang="hu-HU" sz="1200" b="1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2015. december 2-5. 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• </a:t>
            </a:r>
            <a:r>
              <a:rPr lang="hu-HU" sz="1200" b="1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telefonon 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válaszoltak </a:t>
            </a:r>
          </a:p>
          <a:p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• A mintába </a:t>
            </a:r>
            <a:r>
              <a:rPr lang="pt-BR" sz="1200" b="1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1000 fő </a:t>
            </a:r>
            <a:r>
              <a:rPr lang="pt-BR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került </a:t>
            </a: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•A kutatás eredményeként kapott adatbázis az ország lakosságára </a:t>
            </a:r>
            <a:r>
              <a:rPr lang="hu-HU" sz="1200" b="1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nem, életkor , iskolázottság, régió és településtípus szerint reprezentatív </a:t>
            </a:r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• A </a:t>
            </a:r>
            <a:r>
              <a:rPr lang="hu-HU" sz="1200" b="0" i="0" u="none" strike="noStrike" kern="1200" baseline="0" dirty="0" err="1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szocio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-demográfiai bontások közül </a:t>
            </a:r>
            <a:r>
              <a:rPr lang="hu-HU" sz="1200" b="1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csak a szignifikáns eltéréseket mutatók </a:t>
            </a:r>
            <a:r>
              <a:rPr lang="hu-HU" sz="1200" b="0" i="0" u="none" strike="noStrike" kern="1200" baseline="0" dirty="0" smtClean="0">
                <a:solidFill>
                  <a:schemeClr val="tx1"/>
                </a:solidFill>
                <a:latin typeface="DINPro-Regular" panose="02000503030000020004" pitchFamily="50" charset="0"/>
                <a:ea typeface="+mn-ea"/>
                <a:cs typeface="+mn-cs"/>
              </a:rPr>
              <a:t>kerültek ábrázolásra 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hu-HU" sz="1200" b="0" i="0" u="none" strike="noStrike" kern="1200" baseline="0" dirty="0" smtClean="0">
              <a:solidFill>
                <a:schemeClr val="tx1"/>
              </a:solidFill>
              <a:latin typeface="DINPro-Regular" panose="02000503030000020004" pitchFamily="50" charset="0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629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MEHI és az Energiaklub most publikált adatai szerint ezzel szemben a magyarok 95%-a úgy gondolja, hogy leginkább a magyar otthonok energetikai felújítását kellene támogatnia az államnak.</a:t>
            </a:r>
            <a:endParaRPr lang="hu-HU" dirty="0" smtClean="0">
              <a:effectLst/>
            </a:endParaRPr>
          </a:p>
          <a:p>
            <a:endParaRPr lang="hu-HU" dirty="0" smtClean="0">
              <a:sym typeface="Wingdings" pitchFamily="2" charset="2"/>
            </a:endParaRPr>
          </a:p>
          <a:p>
            <a:endParaRPr lang="hu-HU" baseline="0" dirty="0" smtClean="0">
              <a:sym typeface="Wingdings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0457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magyar lakosok 84%-a úgy véli, hogy indokolt uniós forrásokból támogatni a magyar otthonok rezsicsökkentő korszerűsítését. </a:t>
            </a:r>
            <a:endParaRPr lang="hu-HU" dirty="0" smtClean="0">
              <a:effectLst/>
            </a:endParaRPr>
          </a:p>
          <a:p>
            <a:endParaRPr lang="hu-HU" dirty="0" smtClean="0">
              <a:sym typeface="Wingdings" pitchFamily="2" charset="2"/>
            </a:endParaRPr>
          </a:p>
          <a:p>
            <a:endParaRPr lang="hu-HU" dirty="0" smtClean="0">
              <a:sym typeface="Wingdings" pitchFamily="2" charset="2"/>
            </a:endParaRPr>
          </a:p>
          <a:p>
            <a:endParaRPr lang="hu-HU" baseline="0" dirty="0" smtClean="0">
              <a:sym typeface="Wingdings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161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felmérés legfontosabb eredménye, hogy a háztartások közel kétharmada pályázati források nélkül, csak saját megtakarításaira és hitelekre alapozva nem fogja felújítani otthonát a következő három évben.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Tavaly 5 év után először ismét nőtt a gázfogyasztás, mely főként a megnőtt lakossági fogyasztás miatt történt - a lakosságot a rezsicsökkentés kevéssé </a:t>
            </a:r>
            <a:r>
              <a:rPr lang="hu-H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ösztönzi</a:t>
            </a:r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energiahatékonysági beruházásokra!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 smtClean="0">
              <a:effectLst/>
            </a:endParaRPr>
          </a:p>
          <a:p>
            <a:endParaRPr lang="hu-HU" baseline="0" dirty="0" smtClean="0">
              <a:sym typeface="Wingdings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25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baseline="0" dirty="0" smtClean="0">
              <a:sym typeface="Wingdings" pitchFamily="2" charset="2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8490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lakóépületek teszik ki Magyarország teljes primer energiafelhasználásának (kb. 1000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petajoule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 nagyjából egyharmadát, és felelnek a széndioxid-kibocsátás közel 40 százalékáért. A hazai lakásállomány energiahatékonysági megújulása – legyen szó új épületekről, vagy felújításról - tehát nem egyszerűen a családok energiaszámláinak tartós csökkentéséről szól, hanem jelentős energiamegtakarítási potenciált jelent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2161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25A0C3-604B-4964-A11C-FB8655343767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464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6301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5038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192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54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0519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591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401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478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426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854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355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42BD-B241-4F40-AA25-2EFF47FAFAA7}" type="datetimeFigureOut">
              <a:rPr lang="hu-HU" smtClean="0"/>
              <a:pPr/>
              <a:t>2016.01.19.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790A3-5355-4075-B320-9CC5803D0CA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281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jpeg"/><Relationship Id="rId4" Type="http://schemas.openxmlformats.org/officeDocument/2006/relationships/hyperlink" Target="mailto:mehi@mehi.h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203" y="2383538"/>
            <a:ext cx="6096000" cy="43053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8640" y="247914"/>
            <a:ext cx="10102127" cy="2408237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Az energiahatékonyság </a:t>
            </a:r>
            <a:r>
              <a:rPr lang="hu-H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jövője: </a:t>
            </a:r>
            <a:br>
              <a:rPr lang="hu-H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</a:br>
            <a:r>
              <a:rPr lang="hu-H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a </a:t>
            </a:r>
            <a:r>
              <a:rPr lang="hu-H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legolcsóbb </a:t>
            </a:r>
            <a:r>
              <a:rPr lang="hu-HU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energiaforrás</a:t>
            </a:r>
            <a:endParaRPr lang="hu-HU" b="1" dirty="0">
              <a:solidFill>
                <a:schemeClr val="accent5">
                  <a:lumMod val="60000"/>
                  <a:lumOff val="40000"/>
                </a:schemeClr>
              </a:solidFill>
              <a:latin typeface="DINPro-Regular" panose="02000503030000020004" pitchFamily="50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111" y="-237067"/>
            <a:ext cx="2653914" cy="1689100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9294407" y="6178496"/>
            <a:ext cx="2133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>
                <a:latin typeface="DINPro-Regular" panose="02000503030000020004" pitchFamily="50" charset="0"/>
              </a:rPr>
              <a:t>2016. január</a:t>
            </a:r>
            <a:endParaRPr lang="hu-HU" dirty="0">
              <a:latin typeface="DINPro-Regular" panose="02000503030000020004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67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496" y="-654"/>
            <a:ext cx="10095811" cy="1325563"/>
          </a:xfrm>
        </p:spPr>
        <p:txBody>
          <a:bodyPr>
            <a:normAutofit/>
          </a:bodyPr>
          <a:lstStyle/>
          <a:p>
            <a:r>
              <a:rPr lang="hu-HU" sz="33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Helyzetkép</a:t>
            </a:r>
            <a:endParaRPr lang="hu-HU" sz="3300" dirty="0">
              <a:solidFill>
                <a:schemeClr val="accent5">
                  <a:lumMod val="60000"/>
                  <a:lumOff val="40000"/>
                </a:schemeClr>
              </a:solidFill>
              <a:latin typeface="DINPro-Regular" panose="02000503030000020004" pitchFamily="50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4708" y="1239203"/>
            <a:ext cx="10515600" cy="5382313"/>
          </a:xfrm>
        </p:spPr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600" dirty="0" smtClean="0">
                <a:latin typeface="DINPro-Regular" panose="02000503030000020004" pitchFamily="50" charset="0"/>
              </a:rPr>
              <a:t>A </a:t>
            </a:r>
            <a:r>
              <a:rPr lang="hu-HU" sz="2600" dirty="0">
                <a:latin typeface="DINPro-Regular" panose="02000503030000020004" pitchFamily="50" charset="0"/>
              </a:rPr>
              <a:t>kétezres évek eleje óta alig javult az otthonok energiahatékonysága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600" dirty="0">
                <a:latin typeface="DINPro-Regular" panose="02000503030000020004" pitchFamily="50" charset="0"/>
              </a:rPr>
              <a:t>Az átlagos magyar háztartás összkiadásainak ¼-ét energiaszámlákra és lakásfenntartásra fordítja, pedig az energia nálunk már olcsóbb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600" dirty="0" smtClean="0">
                <a:latin typeface="DINPro-Regular" panose="02000503030000020004" pitchFamily="50" charset="0"/>
              </a:rPr>
              <a:t>A </a:t>
            </a:r>
            <a:r>
              <a:rPr lang="hu-HU" sz="2600" dirty="0">
                <a:latin typeface="DINPro-Regular" panose="02000503030000020004" pitchFamily="50" charset="0"/>
              </a:rPr>
              <a:t>rezsicsökkentés tartalékai kimerültek, a gázárak tovább nem </a:t>
            </a:r>
            <a:r>
              <a:rPr lang="hu-HU" sz="2600" dirty="0" smtClean="0">
                <a:latin typeface="DINPro-Regular" panose="02000503030000020004" pitchFamily="50" charset="0"/>
              </a:rPr>
              <a:t>csökkenthetők</a:t>
            </a:r>
          </a:p>
          <a:p>
            <a:pPr>
              <a:defRPr/>
            </a:pPr>
            <a:r>
              <a:rPr lang="hu-HU" sz="2400" dirty="0">
                <a:latin typeface="DINPro-Regular" pitchFamily="50" charset="0"/>
              </a:rPr>
              <a:t>A felújítások akadálya a forráshiány: a magyarok </a:t>
            </a:r>
            <a:r>
              <a:rPr lang="hu-HU" sz="2400" dirty="0" smtClean="0">
                <a:latin typeface="DINPro-Regular" pitchFamily="50" charset="0"/>
              </a:rPr>
              <a:t>jelentős részének </a:t>
            </a:r>
            <a:r>
              <a:rPr lang="hu-HU" sz="2400" dirty="0">
                <a:latin typeface="DINPro-Regular" pitchFamily="50" charset="0"/>
              </a:rPr>
              <a:t>nincs </a:t>
            </a:r>
            <a:r>
              <a:rPr lang="hu-HU" sz="2400" dirty="0" smtClean="0">
                <a:latin typeface="DINPro-Regular" pitchFamily="50" charset="0"/>
              </a:rPr>
              <a:t>számottevő </a:t>
            </a:r>
            <a:r>
              <a:rPr lang="hu-HU" sz="2400" dirty="0">
                <a:latin typeface="DINPro-Regular" pitchFamily="50" charset="0"/>
              </a:rPr>
              <a:t>megtakarítása, </a:t>
            </a:r>
            <a:r>
              <a:rPr lang="hu-HU" sz="2400" dirty="0" smtClean="0">
                <a:latin typeface="DINPro-Regular" pitchFamily="50" charset="0"/>
              </a:rPr>
              <a:t>a </a:t>
            </a:r>
            <a:r>
              <a:rPr lang="hu-HU" sz="2400" dirty="0">
                <a:latin typeface="DINPro-Regular" pitchFamily="50" charset="0"/>
              </a:rPr>
              <a:t>hitelt még mindig a hátunk közepére kívánjuk</a:t>
            </a:r>
          </a:p>
          <a:p>
            <a:pPr lvl="1">
              <a:defRPr/>
            </a:pPr>
            <a:r>
              <a:rPr lang="hu-HU" dirty="0" smtClean="0">
                <a:latin typeface="DINPro-Regular" pitchFamily="50" charset="0"/>
              </a:rPr>
              <a:t>2015</a:t>
            </a:r>
            <a:r>
              <a:rPr lang="hu-HU" dirty="0">
                <a:latin typeface="DINPro-Regular" pitchFamily="50" charset="0"/>
              </a:rPr>
              <a:t>. szept. pénzügyi reprezentatív felmérés: lakosság 60 %-a félmillió forintnál kevesebb megtakarítással rendelkezik </a:t>
            </a:r>
          </a:p>
          <a:p>
            <a:pPr lvl="1">
              <a:defRPr/>
            </a:pPr>
            <a:r>
              <a:rPr lang="hu-HU" dirty="0">
                <a:latin typeface="DINPro-Regular" pitchFamily="50" charset="0"/>
              </a:rPr>
              <a:t>28 %-</a:t>
            </a:r>
            <a:r>
              <a:rPr lang="hu-HU" dirty="0" err="1">
                <a:latin typeface="DINPro-Regular" pitchFamily="50" charset="0"/>
              </a:rPr>
              <a:t>nak</a:t>
            </a:r>
            <a:r>
              <a:rPr lang="hu-HU" dirty="0">
                <a:latin typeface="DINPro-Regular" pitchFamily="50" charset="0"/>
              </a:rPr>
              <a:t> nincs tartaléka, 15 %-</a:t>
            </a:r>
            <a:r>
              <a:rPr lang="hu-HU" dirty="0" err="1">
                <a:latin typeface="DINPro-Regular" pitchFamily="50" charset="0"/>
              </a:rPr>
              <a:t>nak</a:t>
            </a:r>
            <a:r>
              <a:rPr lang="hu-HU" dirty="0">
                <a:latin typeface="DINPro-Regular" pitchFamily="50" charset="0"/>
              </a:rPr>
              <a:t> százezer forintnál </a:t>
            </a:r>
            <a:r>
              <a:rPr lang="hu-HU" dirty="0" smtClean="0">
                <a:latin typeface="DINPro-Regular" pitchFamily="50" charset="0"/>
              </a:rPr>
              <a:t>kevesebb</a:t>
            </a:r>
          </a:p>
          <a:p>
            <a:pPr marL="457200" lvl="1" indent="0">
              <a:buNone/>
              <a:defRPr/>
            </a:pPr>
            <a:endParaRPr lang="hu-HU" dirty="0">
              <a:latin typeface="DINPro-Regular" pitchFamily="50" charset="0"/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hu-HU" sz="2600" dirty="0">
              <a:latin typeface="DINPro-Regular" panose="02000503030000020004" pitchFamily="50" charset="0"/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hu-HU" sz="2600" dirty="0">
              <a:latin typeface="DINPro-Regular" panose="02000503030000020004" pitchFamily="50" charset="0"/>
            </a:endParaRP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endParaRPr lang="hu-HU" sz="2600" dirty="0">
              <a:latin typeface="DINPro-Regular" panose="02000503030000020004" pitchFamily="50" charset="0"/>
            </a:endParaRPr>
          </a:p>
          <a:p>
            <a:pPr marL="0" indent="0">
              <a:buNone/>
            </a:pPr>
            <a:endParaRPr lang="hu-HU" sz="2600" dirty="0" smtClean="0">
              <a:latin typeface="DINPro-Regular" panose="02000503030000020004" pitchFamily="50" charset="0"/>
            </a:endParaRP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307" y="0"/>
            <a:ext cx="1506985" cy="959130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529914" y="4980214"/>
            <a:ext cx="2308300" cy="152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1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0683" y="2040417"/>
            <a:ext cx="10095811" cy="1325563"/>
          </a:xfrm>
        </p:spPr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hu-HU" sz="33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  <a:ea typeface="+mj-ea"/>
                <a:cs typeface="+mj-cs"/>
              </a:rPr>
              <a:t>Megoldást jelent-e </a:t>
            </a:r>
            <a:r>
              <a:rPr lang="hu-HU" sz="3300" kern="1200" dirty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  <a:ea typeface="+mj-ea"/>
                <a:cs typeface="+mj-cs"/>
              </a:rPr>
              <a:t>a visszatérítendő támogatás?</a:t>
            </a:r>
            <a:br>
              <a:rPr lang="hu-HU" sz="3300" kern="1200" dirty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  <a:ea typeface="+mj-ea"/>
                <a:cs typeface="+mj-cs"/>
              </a:rPr>
            </a:br>
            <a:endParaRPr lang="hu-HU" sz="3300" kern="1200" dirty="0">
              <a:solidFill>
                <a:schemeClr val="accent5">
                  <a:lumMod val="60000"/>
                  <a:lumOff val="40000"/>
                </a:schemeClr>
              </a:solidFill>
              <a:latin typeface="DINPro-Regular" panose="02000503030000020004" pitchFamily="50" charset="0"/>
              <a:ea typeface="+mj-ea"/>
              <a:cs typeface="+mj-cs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0894" y="959130"/>
            <a:ext cx="10515600" cy="5382313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endParaRPr lang="hu-HU" dirty="0" smtClean="0">
              <a:latin typeface="DINPro-Regular" pitchFamily="50" charset="0"/>
            </a:endParaRPr>
          </a:p>
          <a:p>
            <a:pPr marL="457200" lvl="1" indent="0">
              <a:buNone/>
              <a:defRPr/>
            </a:pPr>
            <a:endParaRPr lang="hu-HU" dirty="0">
              <a:latin typeface="DINPro-Regular" pitchFamily="50" charset="0"/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hu-HU" sz="2600" dirty="0">
              <a:latin typeface="DINPro-Regular" panose="02000503030000020004" pitchFamily="50" charset="0"/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endParaRPr lang="hu-HU" sz="2600" dirty="0">
              <a:latin typeface="DINPro-Regular" panose="02000503030000020004" pitchFamily="50" charset="0"/>
            </a:endParaRPr>
          </a:p>
          <a:p>
            <a:pPr marL="0" lvl="1" indent="0">
              <a:lnSpc>
                <a:spcPct val="100000"/>
              </a:lnSpc>
              <a:spcBef>
                <a:spcPts val="1000"/>
              </a:spcBef>
              <a:buNone/>
            </a:pPr>
            <a:endParaRPr lang="hu-HU" sz="2600" dirty="0">
              <a:latin typeface="DINPro-Regular" panose="02000503030000020004" pitchFamily="50" charset="0"/>
            </a:endParaRPr>
          </a:p>
          <a:p>
            <a:pPr marL="0" indent="0">
              <a:buNone/>
            </a:pPr>
            <a:endParaRPr lang="hu-HU" sz="2600" dirty="0" smtClean="0">
              <a:latin typeface="DINPro-Regular" panose="02000503030000020004" pitchFamily="50" charset="0"/>
            </a:endParaRPr>
          </a:p>
          <a:p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307" y="0"/>
            <a:ext cx="1506985" cy="959130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507" y="4207843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968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517" y="0"/>
            <a:ext cx="1450008" cy="922867"/>
          </a:xfrm>
          <a:prstGeom prst="rect">
            <a:avLst/>
          </a:prstGeom>
        </p:spPr>
      </p:pic>
      <p:pic>
        <p:nvPicPr>
          <p:cNvPr id="7" name="Kép 6" descr="\\ek.energiaklub.hu\EK-Projektek\Energiahatékonyság\!Folyamatban\2015_KEHOP_lakosság\diagramok\mit_kellene_tamogatni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786" y="391886"/>
            <a:ext cx="7805057" cy="62538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0049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517" y="0"/>
            <a:ext cx="1450008" cy="922867"/>
          </a:xfrm>
          <a:prstGeom prst="rect">
            <a:avLst/>
          </a:prstGeom>
        </p:spPr>
      </p:pic>
      <p:pic>
        <p:nvPicPr>
          <p:cNvPr id="7" name="Kép 6" descr="\\ek.energiaklub.hu\EK-Projektek\Energiahatékonyság\!Folyamatban\2015_KEHOP_lakosság\diagramok\indokolte_a_tamogata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729" y="179615"/>
            <a:ext cx="7935686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2308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517" y="0"/>
            <a:ext cx="1450008" cy="922867"/>
          </a:xfrm>
          <a:prstGeom prst="rect">
            <a:avLst/>
          </a:prstGeom>
        </p:spPr>
      </p:pic>
      <p:pic>
        <p:nvPicPr>
          <p:cNvPr id="8" name="Kép 7" descr="\\ek.energiaklub.hu\EK-Projektek\Energiahatékonyság\!Folyamatban\2015_KEHOP_lakosság\diagramok\Korszerűsítene_e_tamogatas_nelkul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7585"/>
            <a:ext cx="8131628" cy="6351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680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517" y="0"/>
            <a:ext cx="1450008" cy="922867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57175"/>
            <a:ext cx="933450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80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6410" y="154517"/>
            <a:ext cx="10632363" cy="1536699"/>
          </a:xfrm>
        </p:spPr>
        <p:txBody>
          <a:bodyPr>
            <a:normAutofit fontScale="90000"/>
          </a:bodyPr>
          <a:lstStyle/>
          <a:p>
            <a:r>
              <a:rPr lang="hu-HU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/>
            </a:r>
            <a:br>
              <a:rPr lang="hu-HU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</a:br>
            <a:r>
              <a:rPr lang="hu-HU" sz="4000" dirty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További rezsicsökkentés csak energiahatékonysági beruházásokkal lehetséges</a:t>
            </a:r>
            <a:r>
              <a:rPr lang="hu-HU" sz="2000" b="1" dirty="0"/>
              <a:t/>
            </a:r>
            <a:br>
              <a:rPr lang="hu-HU" sz="2000" b="1" dirty="0"/>
            </a:br>
            <a:r>
              <a:rPr lang="hu-HU" sz="2000" dirty="0" smtClean="0">
                <a:solidFill>
                  <a:srgbClr val="FF0000"/>
                </a:solidFill>
                <a:latin typeface="DINPro-Regular" panose="02000503030000020004" pitchFamily="50" charset="0"/>
              </a:rPr>
              <a:t> </a:t>
            </a:r>
            <a:endParaRPr lang="hu-HU" sz="2000" dirty="0">
              <a:solidFill>
                <a:srgbClr val="FF0000"/>
              </a:solidFill>
              <a:latin typeface="DINPro-Regular" panose="02000503030000020004" pitchFamily="50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517" y="0"/>
            <a:ext cx="1450008" cy="922867"/>
          </a:xfrm>
          <a:prstGeom prst="rect">
            <a:avLst/>
          </a:prstGeom>
        </p:spPr>
      </p:pic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600" dirty="0">
                <a:latin typeface="DINPro-Regular" panose="02000503030000020004" pitchFamily="50" charset="0"/>
              </a:rPr>
              <a:t>Az energiahatékonyság ösztönzése közérdek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600" dirty="0">
                <a:latin typeface="DINPro-Regular" panose="02000503030000020004" pitchFamily="50" charset="0"/>
              </a:rPr>
              <a:t>Az energiahatékonyság </a:t>
            </a:r>
            <a:r>
              <a:rPr lang="hu-HU" sz="2600" dirty="0" smtClean="0">
                <a:latin typeface="DINPro-Regular" panose="02000503030000020004" pitchFamily="50" charset="0"/>
              </a:rPr>
              <a:t>az </a:t>
            </a:r>
            <a:r>
              <a:rPr lang="hu-HU" sz="2600" dirty="0">
                <a:latin typeface="DINPro-Regular" panose="02000503030000020004" pitchFamily="50" charset="0"/>
              </a:rPr>
              <a:t>infrastrukturális beruházásokkal mutat hasonlóságot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hu-HU" sz="2600" dirty="0" smtClean="0">
                <a:latin typeface="DINPro-Regular" panose="02000503030000020004" pitchFamily="50" charset="0"/>
              </a:rPr>
              <a:t>Gazdaságélénkítő eszköz: munkahelyek, költségvetési többletbevétel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</a:pPr>
            <a:r>
              <a:rPr lang="hu-HU" sz="2600" dirty="0" smtClean="0">
                <a:latin typeface="DINPro-Regular" panose="02000503030000020004" pitchFamily="50" charset="0"/>
              </a:rPr>
              <a:t>Multiplikátor-hatás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600" dirty="0" smtClean="0">
                <a:latin typeface="DINPro-Regular" panose="02000503030000020004" pitchFamily="50" charset="0"/>
              </a:rPr>
              <a:t>Ellátásbiztonság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</a:pPr>
            <a:r>
              <a:rPr lang="hu-HU" sz="2600" dirty="0" smtClean="0">
                <a:latin typeface="DINPro-Regular" panose="02000503030000020004" pitchFamily="50" charset="0"/>
              </a:rPr>
              <a:t>Szigorodó </a:t>
            </a:r>
            <a:r>
              <a:rPr lang="hu-HU" sz="2600" dirty="0">
                <a:latin typeface="DINPro-Regular" panose="02000503030000020004" pitchFamily="50" charset="0"/>
              </a:rPr>
              <a:t>épületenergetikai követelmények</a:t>
            </a:r>
          </a:p>
        </p:txBody>
      </p:sp>
    </p:spTree>
    <p:extLst>
      <p:ext uri="{BB962C8B-B14F-4D97-AF65-F5344CB8AC3E}">
        <p14:creationId xmlns:p14="http://schemas.microsoft.com/office/powerpoint/2010/main" val="190181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249" y="3027844"/>
            <a:ext cx="3858397" cy="2455701"/>
          </a:xfrm>
          <a:prstGeom prst="rect">
            <a:avLst/>
          </a:prstGeom>
        </p:spPr>
      </p:pic>
      <p:sp>
        <p:nvSpPr>
          <p:cNvPr id="7" name="Rectangle 4"/>
          <p:cNvSpPr>
            <a:spLocks noGrp="1" noChangeArrowheads="1"/>
          </p:cNvSpPr>
          <p:nvPr>
            <p:ph sz="quarter" idx="4"/>
          </p:nvPr>
        </p:nvSpPr>
        <p:spPr bwMode="auto">
          <a:xfrm>
            <a:off x="771244" y="1748902"/>
            <a:ext cx="10142408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ctr">
              <a:buNone/>
            </a:pPr>
            <a:r>
              <a:rPr lang="hu-HU" sz="5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Köszönöm </a:t>
            </a:r>
            <a:r>
              <a:rPr lang="hu-HU" sz="5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DINPro-Regular" panose="02000503030000020004" pitchFamily="50" charset="0"/>
              </a:rPr>
              <a:t>a figyelmet!</a:t>
            </a:r>
          </a:p>
        </p:txBody>
      </p:sp>
      <p:sp>
        <p:nvSpPr>
          <p:cNvPr id="8" name="Téglalap 7"/>
          <p:cNvSpPr/>
          <p:nvPr/>
        </p:nvSpPr>
        <p:spPr>
          <a:xfrm>
            <a:off x="4024403" y="5720106"/>
            <a:ext cx="294320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eaLnBrk="0" hangingPunct="0">
              <a:spcBef>
                <a:spcPct val="20000"/>
              </a:spcBef>
            </a:pPr>
            <a:r>
              <a:rPr lang="hu-HU" sz="2400" b="1" dirty="0" err="1">
                <a:solidFill>
                  <a:schemeClr val="accent5">
                    <a:lumMod val="75000"/>
                  </a:schemeClr>
                </a:solidFill>
                <a:latin typeface="DINPro-Regular" panose="02000503030000020004" pitchFamily="50" charset="0"/>
                <a:hlinkClick r:id="rId4"/>
              </a:rPr>
              <a:t>mehi</a:t>
            </a:r>
            <a:r>
              <a:rPr lang="hu-HU" sz="2400" b="1" dirty="0">
                <a:solidFill>
                  <a:schemeClr val="accent5">
                    <a:lumMod val="75000"/>
                  </a:schemeClr>
                </a:solidFill>
                <a:latin typeface="DINPro-Regular" panose="02000503030000020004" pitchFamily="50" charset="0"/>
                <a:hlinkClick r:id="rId4"/>
              </a:rPr>
              <a:t>@</a:t>
            </a:r>
            <a:r>
              <a:rPr lang="hu-HU" sz="2400" b="1" dirty="0" err="1">
                <a:solidFill>
                  <a:schemeClr val="accent5">
                    <a:lumMod val="75000"/>
                  </a:schemeClr>
                </a:solidFill>
                <a:latin typeface="DINPro-Regular" panose="02000503030000020004" pitchFamily="50" charset="0"/>
                <a:hlinkClick r:id="rId4"/>
              </a:rPr>
              <a:t>mehi.hu</a:t>
            </a:r>
            <a:endParaRPr lang="hu-HU" sz="2400" b="1" dirty="0">
              <a:solidFill>
                <a:schemeClr val="accent5">
                  <a:lumMod val="75000"/>
                </a:schemeClr>
              </a:solidFill>
              <a:latin typeface="DINPro-Regular" panose="02000503030000020004" pitchFamily="50" charset="0"/>
            </a:endParaRP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hu-HU" sz="2400" b="1" dirty="0">
                <a:solidFill>
                  <a:schemeClr val="accent5">
                    <a:lumMod val="75000"/>
                  </a:schemeClr>
                </a:solidFill>
                <a:latin typeface="DINPro-Regular" panose="02000503030000020004" pitchFamily="50" charset="0"/>
              </a:rPr>
              <a:t>411 3536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097" y="0"/>
            <a:ext cx="6062597" cy="149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84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3501</TotalTime>
  <Words>558</Words>
  <Application>Microsoft Office PowerPoint</Application>
  <PresentationFormat>Egyéni</PresentationFormat>
  <Paragraphs>72</Paragraphs>
  <Slides>9</Slides>
  <Notes>9</Notes>
  <HiddenSlides>1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Az energiahatékonyság jövője:  a legolcsóbb energiaforrás</vt:lpstr>
      <vt:lpstr>Helyzetkép</vt:lpstr>
      <vt:lpstr>Megoldást jelent-e a visszatérítendő támogatás? </vt:lpstr>
      <vt:lpstr>PowerPoint bemutató</vt:lpstr>
      <vt:lpstr>PowerPoint bemutató</vt:lpstr>
      <vt:lpstr>PowerPoint bemutató</vt:lpstr>
      <vt:lpstr>PowerPoint bemutató</vt:lpstr>
      <vt:lpstr> További rezsicsökkentés csak energiahatékonysági beruházásokkal lehetséges  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Energiahatékonyság</dc:title>
  <dc:creator>Böröcz Barbara</dc:creator>
  <cp:lastModifiedBy>davidzsuzsi</cp:lastModifiedBy>
  <cp:revision>388</cp:revision>
  <cp:lastPrinted>2016-01-19T13:18:12Z</cp:lastPrinted>
  <dcterms:created xsi:type="dcterms:W3CDTF">2015-06-09T12:23:00Z</dcterms:created>
  <dcterms:modified xsi:type="dcterms:W3CDTF">2016-01-19T14:28:16Z</dcterms:modified>
</cp:coreProperties>
</file>