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96" r:id="rId9"/>
    <p:sldId id="263" r:id="rId10"/>
    <p:sldId id="264" r:id="rId11"/>
    <p:sldId id="285" r:id="rId12"/>
    <p:sldId id="286" r:id="rId13"/>
    <p:sldId id="287" r:id="rId14"/>
    <p:sldId id="288" r:id="rId15"/>
    <p:sldId id="289" r:id="rId16"/>
    <p:sldId id="280" r:id="rId17"/>
    <p:sldId id="290" r:id="rId18"/>
    <p:sldId id="291" r:id="rId19"/>
    <p:sldId id="292" r:id="rId20"/>
    <p:sldId id="293" r:id="rId21"/>
    <p:sldId id="294" r:id="rId22"/>
    <p:sldId id="295" r:id="rId23"/>
    <p:sldId id="281" r:id="rId24"/>
    <p:sldId id="266" r:id="rId25"/>
    <p:sldId id="267" r:id="rId26"/>
    <p:sldId id="268" r:id="rId27"/>
    <p:sldId id="269" r:id="rId28"/>
    <p:sldId id="270" r:id="rId29"/>
    <p:sldId id="271" r:id="rId30"/>
    <p:sldId id="272" r:id="rId31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84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43B827-46ED-4A62-9D86-C1ACC9EA97E5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5F7FC1-1D2F-4710-89AC-6649900C7C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6D80F9-9851-4446-8CE7-ACD1DDE3019D}" type="slidenum">
              <a:rPr lang="hu-H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1F6A4D-6FB2-428B-877F-BE4C452B11DA}" type="slidenum">
              <a:rPr lang="hu-H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1CDF-9243-4AC2-BAF8-DC30E70C7339}" type="slidenum">
              <a:rPr lang="hu-H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BB7717-9BCD-4936-B324-1FCE1E997014}" type="slidenum">
              <a:rPr lang="hu-H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C7E07-0B6E-426D-AEC9-33743AB63DFE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DEC14-178D-4AA6-BE9C-C6B01E8D02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679FC-A6AB-4D73-A709-E5A4DB6C6E3B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016E7-4587-46FA-BC0B-9A9342E036D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71467-1EE8-4BDF-8799-BFF307C347CD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E0A7A-0CDF-40A0-9951-A71F686E00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3DB53-BF42-4B30-8DA4-12A95AED3797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CAD4-BEEF-4CE4-AD27-A306C93CE37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6E244-829D-4693-B4C3-94C76E51279C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A5289-B54C-4181-8BCB-17AE444C01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F10FA-72A7-4B1F-B9AC-085AF1268E0C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B63B0-E10A-4A11-A6D5-EA3DD38ADAA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120AD-1D62-4DD9-BD00-2B5D96F8E0D4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C54B3-3101-466D-920E-DE7E1EFB76C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FF1B6-658F-4D04-9DD2-E03EC3843CC9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A6197-C298-4643-A2F0-A7C6E731CE9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AAD3A-4F83-4E2B-9846-E21253A97907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EC8A0-4692-4989-A985-68660B2DE6D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0EBDE-8F2F-48DB-BB52-20F67CCF935A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0D1AC-ABC7-4B29-845D-38675768474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46B2B-7D8B-447A-BB68-6929099D3D3C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29512-AF90-4BF3-A392-E647E2F50CE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8E847B-5E4B-41FF-B352-2BB8924CB44E}" type="datetimeFigureOut">
              <a:rPr lang="hu-HU"/>
              <a:pPr>
                <a:defRPr/>
              </a:pPr>
              <a:t>2014.03.18.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9E0134-C8B9-4E41-877A-A26B50E9A37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nerea.e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nerea.e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1259632" y="764704"/>
            <a:ext cx="7272808" cy="2554545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spc="150" dirty="0">
                <a:ln w="17780" cmpd="sng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KEOP 2009-4.3.0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spc="150" dirty="0">
                <a:ln w="17780" cmpd="sng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Megújuló Energia Alapú Térségfejlesztés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spc="150" dirty="0">
                <a:ln w="17780" cmpd="sng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Polgári Kistérségben</a:t>
            </a:r>
          </a:p>
        </p:txBody>
      </p:sp>
      <p:sp>
        <p:nvSpPr>
          <p:cNvPr id="16" name="Téglalap 15"/>
          <p:cNvSpPr/>
          <p:nvPr/>
        </p:nvSpPr>
        <p:spPr>
          <a:xfrm>
            <a:off x="684213" y="4149725"/>
            <a:ext cx="3240087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i="1" dirty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Vámosi Gábor</a:t>
            </a:r>
            <a:endParaRPr lang="hu-HU" b="1" dirty="0">
              <a:ln w="17780" cmpd="sng">
                <a:noFill/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ügyvezető igazgató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i="1" dirty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  <a:cs typeface="Times New Roman" pitchFamily="18" charset="0"/>
              </a:rPr>
              <a:t>ENEREA Nonprofit Kft.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827088" y="5373688"/>
            <a:ext cx="38163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Debrecen, 2014. </a:t>
            </a: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március 18.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Csoportba foglalás 11"/>
          <p:cNvGrpSpPr>
            <a:grpSpLocks/>
          </p:cNvGrpSpPr>
          <p:nvPr/>
        </p:nvGrpSpPr>
        <p:grpSpPr bwMode="auto">
          <a:xfrm>
            <a:off x="1692275" y="1484313"/>
            <a:ext cx="6357938" cy="4875212"/>
            <a:chOff x="285720" y="2214554"/>
            <a:chExt cx="5929354" cy="4517454"/>
          </a:xfrm>
        </p:grpSpPr>
        <p:pic>
          <p:nvPicPr>
            <p:cNvPr id="11269" name="Kép 5" descr="Görbeháza\P824004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14678" y="2357430"/>
              <a:ext cx="2214578" cy="1517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0" name="Kép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9402" y="2214554"/>
              <a:ext cx="2291528" cy="164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1" name="Kép 7" descr="Fotók\PA05000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20" y="5091014"/>
              <a:ext cx="2291528" cy="164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2" name="Kép 8" descr="Újtikos Fotók\P824002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14090" y="5036741"/>
              <a:ext cx="2291071" cy="164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3" name="Kép 9" descr="..\3439171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1494" y="3571375"/>
              <a:ext cx="2291528" cy="164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4" name="Kép 6" descr="Polgár\Zak 03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23546" y="4005557"/>
              <a:ext cx="2291528" cy="164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églalap 15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sp>
        <p:nvSpPr>
          <p:cNvPr id="17" name="Téglalap 16"/>
          <p:cNvSpPr/>
          <p:nvPr/>
        </p:nvSpPr>
        <p:spPr>
          <a:xfrm>
            <a:off x="2123728" y="836712"/>
            <a:ext cx="5585953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Fejlesztéssel érintett épületek bemutatása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zövegdoboz 5"/>
          <p:cNvSpPr txBox="1">
            <a:spLocks noChangeArrowheads="1"/>
          </p:cNvSpPr>
          <p:nvPr/>
        </p:nvSpPr>
        <p:spPr bwMode="auto">
          <a:xfrm>
            <a:off x="2771775" y="549275"/>
            <a:ext cx="4357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TUDÁS-HÁZA Oktatóközpont</a:t>
            </a:r>
          </a:p>
        </p:txBody>
      </p:sp>
      <p:pic>
        <p:nvPicPr>
          <p:cNvPr id="12291" name="Kép 8" descr="VIRÁG_403_10_OS_ps_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052513"/>
            <a:ext cx="71437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827584" y="116632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zövegdoboz 4"/>
          <p:cNvSpPr txBox="1">
            <a:spLocks noChangeArrowheads="1"/>
          </p:cNvSpPr>
          <p:nvPr/>
        </p:nvSpPr>
        <p:spPr bwMode="auto">
          <a:xfrm>
            <a:off x="3214688" y="500063"/>
            <a:ext cx="4357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TUDÁS-HÁZA Oktatóközpont</a:t>
            </a:r>
          </a:p>
        </p:txBody>
      </p:sp>
      <p:pic>
        <p:nvPicPr>
          <p:cNvPr id="13315" name="Kép 6" descr="VIRÁG_403_07_OS_ps_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071563"/>
            <a:ext cx="71437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827584" y="116632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zövegdoboz 4"/>
          <p:cNvSpPr txBox="1">
            <a:spLocks noChangeArrowheads="1"/>
          </p:cNvSpPr>
          <p:nvPr/>
        </p:nvSpPr>
        <p:spPr bwMode="auto">
          <a:xfrm>
            <a:off x="3214688" y="500063"/>
            <a:ext cx="4357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TUDÁS-HÁZA Oktatóközpont</a:t>
            </a:r>
          </a:p>
        </p:txBody>
      </p:sp>
      <p:pic>
        <p:nvPicPr>
          <p:cNvPr id="14339" name="Kép 2" descr="VIRÁG_403_02_OS_ps_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143000"/>
            <a:ext cx="6905625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827584" y="116632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zövegdoboz 4"/>
          <p:cNvSpPr txBox="1">
            <a:spLocks noChangeArrowheads="1"/>
          </p:cNvSpPr>
          <p:nvPr/>
        </p:nvSpPr>
        <p:spPr bwMode="auto">
          <a:xfrm>
            <a:off x="3214688" y="500063"/>
            <a:ext cx="4357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TUDÁS-HÁZA Oktatóközpont</a:t>
            </a:r>
          </a:p>
        </p:txBody>
      </p:sp>
      <p:pic>
        <p:nvPicPr>
          <p:cNvPr id="15363" name="Kép 2" descr="VIRÁG_403_03_OS_ps_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125538"/>
            <a:ext cx="7500937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827584" y="116632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zövegdoboz 4"/>
          <p:cNvSpPr txBox="1">
            <a:spLocks noChangeArrowheads="1"/>
          </p:cNvSpPr>
          <p:nvPr/>
        </p:nvSpPr>
        <p:spPr bwMode="auto">
          <a:xfrm>
            <a:off x="2627313" y="692150"/>
            <a:ext cx="4357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TUDÁS-HÁZA Oktatóközpont</a:t>
            </a:r>
          </a:p>
        </p:txBody>
      </p:sp>
      <p:pic>
        <p:nvPicPr>
          <p:cNvPr id="16387" name="Kép 2" descr="VIRÁG_403_06_OS_ps_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196975"/>
            <a:ext cx="714375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827584" y="116632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távhő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025" y="1817688"/>
            <a:ext cx="71167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sp>
        <p:nvSpPr>
          <p:cNvPr id="17412" name="Szövegdoboz 9"/>
          <p:cNvSpPr txBox="1">
            <a:spLocks noChangeArrowheads="1"/>
          </p:cNvSpPr>
          <p:nvPr/>
        </p:nvSpPr>
        <p:spPr bwMode="auto">
          <a:xfrm>
            <a:off x="2771775" y="1052513"/>
            <a:ext cx="4357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Távhő-rendszer létesítése Újszentmargitán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zövegdoboz 1"/>
          <p:cNvSpPr txBox="1">
            <a:spLocks noChangeArrowheads="1"/>
          </p:cNvSpPr>
          <p:nvPr/>
        </p:nvSpPr>
        <p:spPr bwMode="auto">
          <a:xfrm>
            <a:off x="2627313" y="981075"/>
            <a:ext cx="4357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Brikettáló üzem létesítése Újszentmargitán</a:t>
            </a:r>
          </a:p>
        </p:txBody>
      </p:sp>
      <p:pic>
        <p:nvPicPr>
          <p:cNvPr id="18435" name="Kép 4" descr="Újszentmargita-Csarnok-121118-03_005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628775"/>
            <a:ext cx="7573962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zövegdoboz 2"/>
          <p:cNvSpPr txBox="1">
            <a:spLocks noChangeArrowheads="1"/>
          </p:cNvSpPr>
          <p:nvPr/>
        </p:nvSpPr>
        <p:spPr bwMode="auto">
          <a:xfrm>
            <a:off x="2771775" y="1052513"/>
            <a:ext cx="4357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Brikettáló üzem létesítése Újszentmargitán</a:t>
            </a:r>
          </a:p>
        </p:txBody>
      </p:sp>
      <p:pic>
        <p:nvPicPr>
          <p:cNvPr id="19459" name="Kép 3" descr="Újszentmargita-Csarnok-121118-03_001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628775"/>
            <a:ext cx="7429500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zövegdoboz 1"/>
          <p:cNvSpPr txBox="1">
            <a:spLocks noChangeArrowheads="1"/>
          </p:cNvSpPr>
          <p:nvPr/>
        </p:nvSpPr>
        <p:spPr bwMode="auto">
          <a:xfrm>
            <a:off x="2771775" y="981075"/>
            <a:ext cx="4357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Brikettáló üzem létesítése Újszentmargitán</a:t>
            </a:r>
          </a:p>
        </p:txBody>
      </p:sp>
      <p:pic>
        <p:nvPicPr>
          <p:cNvPr id="20483" name="Kép 3" descr="Újszentmargita-Csarnok-121118-03_007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700213"/>
            <a:ext cx="7572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971600" y="214290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pic>
        <p:nvPicPr>
          <p:cNvPr id="3075" name="Picture 8" descr="kistérség térké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628775"/>
            <a:ext cx="3803650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2083209" y="908720"/>
            <a:ext cx="4764638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Polgári kistérség bemutatása</a:t>
            </a:r>
          </a:p>
        </p:txBody>
      </p:sp>
      <p:sp>
        <p:nvSpPr>
          <p:cNvPr id="3077" name="Szövegdoboz 9"/>
          <p:cNvSpPr txBox="1">
            <a:spLocks noChangeArrowheads="1"/>
          </p:cNvSpPr>
          <p:nvPr/>
        </p:nvSpPr>
        <p:spPr bwMode="auto">
          <a:xfrm>
            <a:off x="6011863" y="1989138"/>
            <a:ext cx="24479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lnSpc>
                <a:spcPct val="15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Újszentmargita</a:t>
            </a:r>
          </a:p>
          <a:p>
            <a:pPr marL="180975" indent="-180975">
              <a:lnSpc>
                <a:spcPct val="15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Újtikos</a:t>
            </a:r>
          </a:p>
          <a:p>
            <a:pPr marL="180975" indent="-180975">
              <a:lnSpc>
                <a:spcPct val="15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Polgár</a:t>
            </a:r>
          </a:p>
          <a:p>
            <a:pPr marL="180975" indent="-180975">
              <a:lnSpc>
                <a:spcPct val="15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Tiszagyulaháza</a:t>
            </a:r>
          </a:p>
          <a:p>
            <a:pPr marL="180975" indent="-180975">
              <a:lnSpc>
                <a:spcPct val="15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Görbeháza</a:t>
            </a:r>
          </a:p>
          <a:p>
            <a:pPr marL="180975" indent="-180975">
              <a:lnSpc>
                <a:spcPct val="15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Folyás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zövegdoboz 1"/>
          <p:cNvSpPr txBox="1">
            <a:spLocks noChangeArrowheads="1"/>
          </p:cNvSpPr>
          <p:nvPr/>
        </p:nvSpPr>
        <p:spPr bwMode="auto">
          <a:xfrm>
            <a:off x="2843213" y="900113"/>
            <a:ext cx="4357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Brikettáló üzem létesítése Újszentmargitán</a:t>
            </a:r>
          </a:p>
        </p:txBody>
      </p:sp>
      <p:pic>
        <p:nvPicPr>
          <p:cNvPr id="21507" name="Kép 4" descr="Újszentmargita-Csarnok-121118-03_009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557338"/>
            <a:ext cx="74676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zövegdoboz 1"/>
          <p:cNvSpPr txBox="1">
            <a:spLocks noChangeArrowheads="1"/>
          </p:cNvSpPr>
          <p:nvPr/>
        </p:nvSpPr>
        <p:spPr bwMode="auto">
          <a:xfrm>
            <a:off x="2771775" y="908050"/>
            <a:ext cx="4357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Brikettáló üzem létesítése Újszentmargitán</a:t>
            </a:r>
          </a:p>
        </p:txBody>
      </p:sp>
      <p:pic>
        <p:nvPicPr>
          <p:cNvPr id="22531" name="Kép 2" descr="Újszentmargita-Csarnok-121118-03_010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484313"/>
            <a:ext cx="76104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zövegdoboz 1"/>
          <p:cNvSpPr txBox="1">
            <a:spLocks noChangeArrowheads="1"/>
          </p:cNvSpPr>
          <p:nvPr/>
        </p:nvSpPr>
        <p:spPr bwMode="auto">
          <a:xfrm>
            <a:off x="2555875" y="836613"/>
            <a:ext cx="4357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Brikettáló üzem létesítése Újszentmargitán</a:t>
            </a:r>
          </a:p>
        </p:txBody>
      </p:sp>
      <p:pic>
        <p:nvPicPr>
          <p:cNvPr id="23555" name="Kép 2" descr="Újszentmargita-Csarnok-121118-03_004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557338"/>
            <a:ext cx="72263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2" descr="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557338"/>
            <a:ext cx="62865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sp>
        <p:nvSpPr>
          <p:cNvPr id="24580" name="Szövegdoboz 7"/>
          <p:cNvSpPr txBox="1">
            <a:spLocks noChangeArrowheads="1"/>
          </p:cNvSpPr>
          <p:nvPr/>
        </p:nvSpPr>
        <p:spPr bwMode="auto">
          <a:xfrm>
            <a:off x="2555875" y="836613"/>
            <a:ext cx="4357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000000"/>
                </a:solidFill>
                <a:latin typeface="Calibri" pitchFamily="34" charset="0"/>
              </a:rPr>
              <a:t>Brikettáló üzem létesítése Újszentmargitán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042988" y="1989138"/>
            <a:ext cx="7000875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200" dirty="0">
                <a:latin typeface="+mj-lt"/>
              </a:rPr>
              <a:t>ENEREA Észak-Alföldi Regionális Energia Ügynökség Nonprofit Kft.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latin typeface="+mj-lt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3200" dirty="0">
                <a:latin typeface="+mj-lt"/>
              </a:rPr>
              <a:t>Debreceni Egyetem Agrár- és Gazdálkodástudományok Centruma</a:t>
            </a:r>
          </a:p>
        </p:txBody>
      </p:sp>
      <p:sp>
        <p:nvSpPr>
          <p:cNvPr id="5" name="Téglalap 4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sp>
        <p:nvSpPr>
          <p:cNvPr id="6" name="Téglalap 5"/>
          <p:cNvSpPr/>
          <p:nvPr/>
        </p:nvSpPr>
        <p:spPr>
          <a:xfrm>
            <a:off x="2627784" y="980728"/>
            <a:ext cx="391883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Együttműködő partnerek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Kép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349500"/>
            <a:ext cx="65182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1403350" y="1052513"/>
            <a:ext cx="676910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latin typeface="+mj-lt"/>
                <a:cs typeface="Times New Roman" pitchFamily="18" charset="0"/>
              </a:rPr>
              <a:t>ENEREA Észak-Alföldi Regionális Energia Ügynökség Nonprofit Kft.</a:t>
            </a:r>
          </a:p>
        </p:txBody>
      </p:sp>
      <p:sp>
        <p:nvSpPr>
          <p:cNvPr id="4" name="Téglalap 3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650" y="1700213"/>
            <a:ext cx="7194550" cy="4467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Szakmai tanácsadás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Projektötletek összegyűjtése, generálása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Pályázati lehetőségek megismertetése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Szakmai programok, koncepciók véleményezése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Fejlesztések, beruházások ösztönzése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Szakmai konferencia szervezése és bonyolítása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Konferenciák, szakmai bemutatók szervezése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Közös kiadványok szerkesztése, kiadása</a:t>
            </a:r>
          </a:p>
        </p:txBody>
      </p:sp>
      <p:sp>
        <p:nvSpPr>
          <p:cNvPr id="4" name="Téglalap 3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sp>
        <p:nvSpPr>
          <p:cNvPr id="5" name="Téglalap 4"/>
          <p:cNvSpPr/>
          <p:nvPr/>
        </p:nvSpPr>
        <p:spPr>
          <a:xfrm>
            <a:off x="2123728" y="980728"/>
            <a:ext cx="5070042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Az együttműködés főbb területei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3068638"/>
            <a:ext cx="446405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258888" y="1268413"/>
            <a:ext cx="67691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latin typeface="+mj-lt"/>
                <a:cs typeface="Times New Roman" pitchFamily="18" charset="0"/>
              </a:rPr>
              <a:t>Együttműködés a Debreceni Egyetem Agrár-és Gazdálkodástudományok Centrumával</a:t>
            </a:r>
          </a:p>
        </p:txBody>
      </p:sp>
      <p:sp>
        <p:nvSpPr>
          <p:cNvPr id="4" name="Téglalap 3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650" y="1628775"/>
            <a:ext cx="7556500" cy="4283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Tudományos kutatási kooperáció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Közös pályázatok készítése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Együttműködés graduális, posztgraduális és egyéb képzési rendszerben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Szaktanácsadás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Alternatív energiák gyakorlati hasznosítása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Konferenciák, szakmai bemutatók szervezése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400" dirty="0">
                <a:latin typeface="+mj-lt"/>
              </a:rPr>
              <a:t>Közös kiadványok szerkesztése, kiadása</a:t>
            </a:r>
          </a:p>
        </p:txBody>
      </p:sp>
      <p:sp>
        <p:nvSpPr>
          <p:cNvPr id="4" name="Téglalap 3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sp>
        <p:nvSpPr>
          <p:cNvPr id="5" name="Téglalap 4"/>
          <p:cNvSpPr/>
          <p:nvPr/>
        </p:nvSpPr>
        <p:spPr>
          <a:xfrm>
            <a:off x="2393875" y="836712"/>
            <a:ext cx="445615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megállapodás főbb pontjai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900113" y="4292600"/>
            <a:ext cx="28575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Napelem park megvalósítása…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427538" y="2205038"/>
            <a:ext cx="4173537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700" b="1" i="1" u="sng" dirty="0">
                <a:latin typeface="+mn-lt"/>
              </a:rPr>
              <a:t>Miért jó a Biogáz üzem és a  Napelem farm?</a:t>
            </a:r>
          </a:p>
          <a:p>
            <a:pPr marL="354013" indent="1762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</a:rPr>
              <a:t>Munkahelyteremtés</a:t>
            </a:r>
          </a:p>
          <a:p>
            <a:pPr marL="354013" indent="1762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</a:rPr>
              <a:t>Példaértékű beruházás</a:t>
            </a:r>
          </a:p>
          <a:p>
            <a:pPr marL="354013" indent="1762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</a:rPr>
              <a:t>Adóbevétel növelése</a:t>
            </a:r>
          </a:p>
          <a:p>
            <a:pPr marL="354013" indent="1762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</a:rPr>
              <a:t>Szakmai turizmus beindítása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1400" dirty="0">
              <a:latin typeface="+mn-lt"/>
            </a:endParaRPr>
          </a:p>
        </p:txBody>
      </p:sp>
      <p:pic>
        <p:nvPicPr>
          <p:cNvPr id="30724" name="Kép 5" descr="SolarPowerPlantSerpa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100" y="4724400"/>
            <a:ext cx="29972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Kép 6" descr="Lohe_rickelshof_biogas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2420938"/>
            <a:ext cx="299085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777875" y="1968500"/>
            <a:ext cx="28575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Biogáz üzem megvalósítása…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3851275" y="5300663"/>
            <a:ext cx="396081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200" b="1" dirty="0">
                <a:latin typeface="+mj-lt"/>
              </a:rPr>
              <a:t>A két beruházás összértéke  közel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200" b="1" dirty="0">
                <a:latin typeface="+mj-lt"/>
              </a:rPr>
              <a:t>3-3,2 milliárd Ft.-</a:t>
            </a:r>
          </a:p>
        </p:txBody>
      </p:sp>
      <p:sp>
        <p:nvSpPr>
          <p:cNvPr id="11" name="Téglalap 10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sp>
        <p:nvSpPr>
          <p:cNvPr id="12" name="Téglalap 11"/>
          <p:cNvSpPr/>
          <p:nvPr/>
        </p:nvSpPr>
        <p:spPr>
          <a:xfrm>
            <a:off x="1907704" y="764704"/>
            <a:ext cx="5950851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Távlati tervek, melyekhez együttműködő partnerek megjelenésére számítanak Újszentmargitán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930275" y="1916113"/>
            <a:ext cx="6954838" cy="3595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200" dirty="0">
                <a:latin typeface="+mj-lt"/>
              </a:rPr>
              <a:t>A kistérség minden településén egy-egy épület energetikai felújítása és korszerűsítése 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200" dirty="0">
                <a:latin typeface="+mj-lt"/>
              </a:rPr>
              <a:t>Brikettgyártó üzem létesítése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200" dirty="0">
                <a:latin typeface="+mj-lt"/>
              </a:rPr>
              <a:t>Távhő fűtőrendszer kiépítése Újszentmargitán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200" dirty="0">
                <a:latin typeface="+mj-lt"/>
              </a:rPr>
              <a:t>Oktatóközpont létesítése Újszentmargitán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sz="2200" b="1" dirty="0">
              <a:latin typeface="+mj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200" b="1" i="1" dirty="0">
                <a:latin typeface="+mj-lt"/>
              </a:rPr>
              <a:t>Tervezett bekerülési költség: 1,3 milliárd Ft.-</a:t>
            </a:r>
            <a:endParaRPr lang="hu-HU" sz="2200" i="1" dirty="0">
              <a:latin typeface="+mj-lt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1042988" y="981075"/>
            <a:ext cx="7489825" cy="8636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u-HU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Cél: A fejlesztési programot az adottságokból eredeztetni</a:t>
            </a:r>
          </a:p>
        </p:txBody>
      </p:sp>
      <p:sp>
        <p:nvSpPr>
          <p:cNvPr id="8" name="Téglalap 7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zövegdoboz 2"/>
          <p:cNvSpPr txBox="1">
            <a:spLocks noChangeArrowheads="1"/>
          </p:cNvSpPr>
          <p:nvPr/>
        </p:nvSpPr>
        <p:spPr bwMode="auto">
          <a:xfrm>
            <a:off x="971550" y="2708275"/>
            <a:ext cx="67691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b="1" i="1" u="sng">
                <a:latin typeface="Calibri" pitchFamily="34" charset="0"/>
              </a:rPr>
              <a:t>Elérhetőségeink:</a:t>
            </a:r>
          </a:p>
          <a:p>
            <a:pPr algn="ctr"/>
            <a:endParaRPr lang="hu-HU" b="1" i="1" u="sng">
              <a:latin typeface="Calibri" pitchFamily="34" charset="0"/>
            </a:endParaRPr>
          </a:p>
          <a:p>
            <a:pPr algn="ctr"/>
            <a:r>
              <a:rPr lang="hu-HU" b="1">
                <a:latin typeface="Calibri" pitchFamily="34" charset="0"/>
              </a:rPr>
              <a:t>ENEREA Észak-Alföldi Regionális Energia Ügynökség Nonprofit Kft.</a:t>
            </a:r>
          </a:p>
          <a:p>
            <a:pPr algn="ctr"/>
            <a:r>
              <a:rPr lang="hu-HU">
                <a:latin typeface="Calibri" pitchFamily="34" charset="0"/>
              </a:rPr>
              <a:t>Nyíregyháza</a:t>
            </a:r>
          </a:p>
          <a:p>
            <a:pPr algn="ctr"/>
            <a:r>
              <a:rPr lang="hu-HU">
                <a:latin typeface="Calibri" pitchFamily="34" charset="0"/>
              </a:rPr>
              <a:t>Sóstói út 31/B, „A” épület III./345.</a:t>
            </a:r>
          </a:p>
          <a:p>
            <a:pPr algn="ctr"/>
            <a:endParaRPr lang="hu-HU" sz="600">
              <a:latin typeface="Calibri" pitchFamily="34" charset="0"/>
            </a:endParaRPr>
          </a:p>
          <a:p>
            <a:pPr algn="ctr"/>
            <a:r>
              <a:rPr lang="hu-HU">
                <a:latin typeface="Calibri" pitchFamily="34" charset="0"/>
              </a:rPr>
              <a:t>Debrecen</a:t>
            </a:r>
          </a:p>
          <a:p>
            <a:pPr algn="ctr"/>
            <a:r>
              <a:rPr lang="hu-HU">
                <a:latin typeface="Calibri" pitchFamily="34" charset="0"/>
              </a:rPr>
              <a:t>Szent Anna u. 34.</a:t>
            </a:r>
          </a:p>
          <a:p>
            <a:pPr algn="ctr"/>
            <a:endParaRPr lang="hu-HU" sz="1100">
              <a:latin typeface="Calibri" pitchFamily="34" charset="0"/>
            </a:endParaRPr>
          </a:p>
          <a:p>
            <a:pPr algn="ctr"/>
            <a:r>
              <a:rPr lang="hu-HU">
                <a:latin typeface="Calibri" pitchFamily="34" charset="0"/>
              </a:rPr>
              <a:t>Telefon: +36 42/599-400, 2816-os mellék</a:t>
            </a:r>
          </a:p>
          <a:p>
            <a:pPr algn="ctr"/>
            <a:r>
              <a:rPr lang="hu-HU">
                <a:latin typeface="Calibri" pitchFamily="34" charset="0"/>
                <a:hlinkClick r:id="rId3"/>
              </a:rPr>
              <a:t>info@enerea.eu</a:t>
            </a:r>
            <a:endParaRPr lang="hu-HU">
              <a:latin typeface="Calibri" pitchFamily="34" charset="0"/>
            </a:endParaRPr>
          </a:p>
          <a:p>
            <a:pPr algn="ctr"/>
            <a:r>
              <a:rPr lang="hu-HU">
                <a:latin typeface="Calibri" pitchFamily="34" charset="0"/>
                <a:hlinkClick r:id="rId4"/>
              </a:rPr>
              <a:t>www.enerea.eu</a:t>
            </a:r>
            <a:r>
              <a:rPr lang="hu-HU">
                <a:latin typeface="Calibri" pitchFamily="34" charset="0"/>
              </a:rPr>
              <a:t> </a:t>
            </a:r>
          </a:p>
          <a:p>
            <a:pPr algn="ctr"/>
            <a:endParaRPr lang="hu-HU">
              <a:latin typeface="Calibri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sp>
        <p:nvSpPr>
          <p:cNvPr id="5" name="Téglalap 4"/>
          <p:cNvSpPr/>
          <p:nvPr/>
        </p:nvSpPr>
        <p:spPr>
          <a:xfrm>
            <a:off x="2339752" y="1052736"/>
            <a:ext cx="4444118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6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Köszönöm megtisztelő figyelmüket!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062113" y="836712"/>
            <a:ext cx="510575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Térségfejlesztő hatás ismertetése</a:t>
            </a:r>
          </a:p>
        </p:txBody>
      </p:sp>
      <p:sp>
        <p:nvSpPr>
          <p:cNvPr id="5123" name="Szövegdoboz 9"/>
          <p:cNvSpPr txBox="1">
            <a:spLocks noChangeArrowheads="1"/>
          </p:cNvSpPr>
          <p:nvPr/>
        </p:nvSpPr>
        <p:spPr bwMode="auto">
          <a:xfrm>
            <a:off x="785813" y="1412875"/>
            <a:ext cx="695483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Foglalkoztatás növelése, új </a:t>
            </a:r>
            <a:r>
              <a:rPr lang="hu-HU" sz="2000" b="1">
                <a:latin typeface="Calibri" pitchFamily="34" charset="0"/>
              </a:rPr>
              <a:t>munkahelyek</a:t>
            </a:r>
            <a:r>
              <a:rPr lang="hu-HU" sz="2000">
                <a:latin typeface="Calibri" pitchFamily="34" charset="0"/>
              </a:rPr>
              <a:t> teremtése</a:t>
            </a:r>
          </a:p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A helyi </a:t>
            </a:r>
            <a:r>
              <a:rPr lang="hu-HU" sz="2000" b="1">
                <a:latin typeface="Calibri" pitchFamily="34" charset="0"/>
              </a:rPr>
              <a:t>jövedelemszint</a:t>
            </a:r>
            <a:r>
              <a:rPr lang="hu-HU" sz="2000">
                <a:latin typeface="Calibri" pitchFamily="34" charset="0"/>
              </a:rPr>
              <a:t> kimutatható növekedése</a:t>
            </a:r>
          </a:p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Helyi </a:t>
            </a:r>
            <a:r>
              <a:rPr lang="hu-HU" sz="2000" b="1">
                <a:latin typeface="Calibri" pitchFamily="34" charset="0"/>
              </a:rPr>
              <a:t>környezetvédelmi</a:t>
            </a:r>
            <a:r>
              <a:rPr lang="hu-HU" sz="2000">
                <a:latin typeface="Calibri" pitchFamily="34" charset="0"/>
              </a:rPr>
              <a:t> probléma megoldása</a:t>
            </a:r>
          </a:p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Szociálisan </a:t>
            </a:r>
            <a:r>
              <a:rPr lang="hu-HU" sz="2000" b="1">
                <a:latin typeface="Calibri" pitchFamily="34" charset="0"/>
              </a:rPr>
              <a:t>hátrányos</a:t>
            </a:r>
            <a:r>
              <a:rPr lang="hu-HU" sz="2000">
                <a:latin typeface="Calibri" pitchFamily="34" charset="0"/>
              </a:rPr>
              <a:t> helyzetű térségek fejlesztése</a:t>
            </a:r>
          </a:p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Meglévő településszerkezeti </a:t>
            </a:r>
            <a:r>
              <a:rPr lang="hu-HU" sz="2000" b="1">
                <a:latin typeface="Calibri" pitchFamily="34" charset="0"/>
              </a:rPr>
              <a:t>adottságok</a:t>
            </a:r>
            <a:r>
              <a:rPr lang="hu-HU" sz="2000">
                <a:latin typeface="Calibri" pitchFamily="34" charset="0"/>
              </a:rPr>
              <a:t> kiaknázása</a:t>
            </a:r>
          </a:p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Helyi </a:t>
            </a:r>
            <a:r>
              <a:rPr lang="hu-HU" sz="2000" b="1">
                <a:latin typeface="Calibri" pitchFamily="34" charset="0"/>
              </a:rPr>
              <a:t>közösségek</a:t>
            </a:r>
            <a:r>
              <a:rPr lang="hu-HU" sz="2000">
                <a:latin typeface="Calibri" pitchFamily="34" charset="0"/>
              </a:rPr>
              <a:t> megerősítése</a:t>
            </a:r>
          </a:p>
        </p:txBody>
      </p:sp>
      <p:pic>
        <p:nvPicPr>
          <p:cNvPr id="5124" name="Picture 7" descr="image?id=65699&amp;rendTypeId=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581525"/>
            <a:ext cx="306705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zövegdoboz 7"/>
          <p:cNvSpPr txBox="1">
            <a:spLocks noChangeArrowheads="1"/>
          </p:cNvSpPr>
          <p:nvPr/>
        </p:nvSpPr>
        <p:spPr bwMode="auto">
          <a:xfrm>
            <a:off x="900113" y="1773238"/>
            <a:ext cx="664368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 b="1">
                <a:latin typeface="Calibri" pitchFamily="34" charset="0"/>
              </a:rPr>
              <a:t>Térségfejlesztő</a:t>
            </a:r>
            <a:r>
              <a:rPr lang="hu-HU" sz="2000">
                <a:latin typeface="Calibri" pitchFamily="34" charset="0"/>
              </a:rPr>
              <a:t> hatás bemutatása</a:t>
            </a:r>
          </a:p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Megújuló energiák használata, lehetőleg </a:t>
            </a:r>
            <a:r>
              <a:rPr lang="hu-HU" sz="2000" b="1">
                <a:latin typeface="Calibri" pitchFamily="34" charset="0"/>
              </a:rPr>
              <a:t>komplex</a:t>
            </a:r>
            <a:r>
              <a:rPr lang="hu-HU" sz="2000">
                <a:latin typeface="Calibri" pitchFamily="34" charset="0"/>
              </a:rPr>
              <a:t> módon</a:t>
            </a:r>
          </a:p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Jelentős </a:t>
            </a:r>
            <a:r>
              <a:rPr lang="hu-HU" sz="2000" b="1">
                <a:latin typeface="Calibri" pitchFamily="34" charset="0"/>
              </a:rPr>
              <a:t>környezetvédelmi</a:t>
            </a:r>
            <a:r>
              <a:rPr lang="hu-HU" sz="2000">
                <a:latin typeface="Calibri" pitchFamily="34" charset="0"/>
              </a:rPr>
              <a:t> hozzáadott érték felmutatása</a:t>
            </a:r>
          </a:p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 b="1">
                <a:latin typeface="Calibri" pitchFamily="34" charset="0"/>
              </a:rPr>
              <a:t>Innovatív</a:t>
            </a:r>
            <a:r>
              <a:rPr lang="hu-HU" sz="2000">
                <a:latin typeface="Calibri" pitchFamily="34" charset="0"/>
              </a:rPr>
              <a:t> technológia alkalmazása</a:t>
            </a:r>
          </a:p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Magas </a:t>
            </a:r>
            <a:r>
              <a:rPr lang="hu-HU" sz="2000" b="1">
                <a:latin typeface="Calibri" pitchFamily="34" charset="0"/>
              </a:rPr>
              <a:t>disszeminációs</a:t>
            </a:r>
            <a:r>
              <a:rPr lang="hu-HU" sz="2000">
                <a:latin typeface="Calibri" pitchFamily="34" charset="0"/>
              </a:rPr>
              <a:t> érték biztosítása</a:t>
            </a:r>
          </a:p>
          <a:p>
            <a:pPr marL="271463" indent="-271463">
              <a:lnSpc>
                <a:spcPct val="200000"/>
              </a:lnSpc>
              <a:buFont typeface="Arial" charset="0"/>
              <a:buChar char="•"/>
            </a:pPr>
            <a:r>
              <a:rPr lang="hu-HU" sz="2000">
                <a:latin typeface="Calibri" pitchFamily="34" charset="0"/>
              </a:rPr>
              <a:t>Más térségekben is </a:t>
            </a:r>
            <a:r>
              <a:rPr lang="hu-HU" sz="2000" b="1">
                <a:latin typeface="Calibri" pitchFamily="34" charset="0"/>
              </a:rPr>
              <a:t>adaptálható</a:t>
            </a:r>
            <a:r>
              <a:rPr lang="hu-HU" sz="2000">
                <a:latin typeface="Calibri" pitchFamily="34" charset="0"/>
              </a:rPr>
              <a:t> és alkalmazható legyen</a:t>
            </a:r>
          </a:p>
        </p:txBody>
      </p:sp>
      <p:sp>
        <p:nvSpPr>
          <p:cNvPr id="10" name="Téglalap 9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sp>
        <p:nvSpPr>
          <p:cNvPr id="12" name="Téglalap 11"/>
          <p:cNvSpPr/>
          <p:nvPr/>
        </p:nvSpPr>
        <p:spPr>
          <a:xfrm>
            <a:off x="2055926" y="980728"/>
            <a:ext cx="515070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mintaprojekt jelleg ismertetése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1187450" y="1557338"/>
            <a:ext cx="7243763" cy="48006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j-lt"/>
              </a:rPr>
              <a:t>K</a:t>
            </a:r>
            <a:r>
              <a:rPr lang="hu-HU" dirty="0">
                <a:latin typeface="+mj-lt"/>
              </a:rPr>
              <a:t>örnyezet és </a:t>
            </a:r>
            <a:r>
              <a:rPr lang="hu-HU" b="1" dirty="0">
                <a:latin typeface="+mj-lt"/>
              </a:rPr>
              <a:t>E</a:t>
            </a:r>
            <a:r>
              <a:rPr lang="hu-HU" dirty="0">
                <a:latin typeface="+mj-lt"/>
              </a:rPr>
              <a:t>nergia </a:t>
            </a:r>
            <a:r>
              <a:rPr lang="hu-HU" b="1" dirty="0">
                <a:latin typeface="+mj-lt"/>
              </a:rPr>
              <a:t>O</a:t>
            </a:r>
            <a:r>
              <a:rPr lang="hu-HU" dirty="0">
                <a:latin typeface="+mj-lt"/>
              </a:rPr>
              <a:t>peratív </a:t>
            </a:r>
            <a:r>
              <a:rPr lang="hu-HU" b="1" dirty="0">
                <a:latin typeface="+mj-lt"/>
              </a:rPr>
              <a:t>P</a:t>
            </a:r>
            <a:r>
              <a:rPr lang="hu-HU" dirty="0">
                <a:latin typeface="+mj-lt"/>
              </a:rPr>
              <a:t>rogram támogatásával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j-lt"/>
              </a:rPr>
              <a:t>Kódszám: </a:t>
            </a:r>
            <a:r>
              <a:rPr lang="hu-HU" dirty="0">
                <a:latin typeface="+mj-lt"/>
              </a:rPr>
              <a:t>KEOP-7.4.3.0-2009-0009</a:t>
            </a:r>
            <a:endParaRPr lang="hu-HU" dirty="0">
              <a:latin typeface="+mj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j-lt"/>
              </a:rPr>
              <a:t>A kivitelezés megvalósításának tervezett időtartama: </a:t>
            </a:r>
            <a:r>
              <a:rPr lang="hu-HU" dirty="0">
                <a:latin typeface="+mj-lt"/>
              </a:rPr>
              <a:t>15 </a:t>
            </a:r>
            <a:r>
              <a:rPr lang="hu-HU" dirty="0">
                <a:latin typeface="+mj-lt"/>
              </a:rPr>
              <a:t>hónap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j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j-lt"/>
              </a:rPr>
              <a:t>Támogató: Nemzeti Fejlesztési Ügynökség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j-lt"/>
              </a:rPr>
              <a:t>Közreműködő szervezet: Energiaközpont Kht.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latin typeface="+mj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sz="1600" dirty="0">
                <a:latin typeface="+mj-lt"/>
              </a:rPr>
              <a:t>A projekt </a:t>
            </a:r>
            <a:r>
              <a:rPr lang="hu-HU" sz="1600" dirty="0">
                <a:latin typeface="+mj-lt"/>
              </a:rPr>
              <a:t>előkészítés elszámolható </a:t>
            </a:r>
            <a:r>
              <a:rPr lang="hu-HU" sz="1600" dirty="0">
                <a:latin typeface="+mj-lt"/>
              </a:rPr>
              <a:t>költségei összesen:		</a:t>
            </a:r>
            <a:r>
              <a:rPr lang="hu-HU" sz="1600" b="1" i="1" dirty="0">
                <a:latin typeface="+mj-lt"/>
              </a:rPr>
              <a:t>32 millió- </a:t>
            </a:r>
            <a:r>
              <a:rPr lang="hu-HU" sz="1600" b="1" i="1" dirty="0">
                <a:latin typeface="+mj-lt"/>
              </a:rPr>
              <a:t>Ft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sz="1600" dirty="0">
                <a:latin typeface="+mj-lt"/>
              </a:rPr>
              <a:t>A </a:t>
            </a:r>
            <a:r>
              <a:rPr lang="hu-HU" sz="1600" dirty="0">
                <a:latin typeface="+mj-lt"/>
              </a:rPr>
              <a:t>projekt előkészítésre </a:t>
            </a:r>
            <a:r>
              <a:rPr lang="hu-HU" sz="1600" dirty="0">
                <a:latin typeface="+mj-lt"/>
              </a:rPr>
              <a:t>igényelt támogatás összege:		</a:t>
            </a:r>
            <a:r>
              <a:rPr lang="hu-HU" sz="1600" b="1" dirty="0">
                <a:latin typeface="+mj-lt"/>
              </a:rPr>
              <a:t>25,6 millió </a:t>
            </a:r>
            <a:r>
              <a:rPr lang="hu-HU" sz="1600" b="1" i="1" dirty="0">
                <a:latin typeface="+mj-lt"/>
              </a:rPr>
              <a:t>- Ft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sz="1600" dirty="0">
                <a:latin typeface="+mj-lt"/>
              </a:rPr>
              <a:t>Szükséges önerő:				  </a:t>
            </a:r>
            <a:r>
              <a:rPr lang="hu-HU" sz="1600" dirty="0">
                <a:latin typeface="+mj-lt"/>
              </a:rPr>
              <a:t>	</a:t>
            </a:r>
            <a:r>
              <a:rPr lang="hu-HU" sz="1600" b="1" dirty="0">
                <a:latin typeface="+mj-lt"/>
              </a:rPr>
              <a:t>6,4 </a:t>
            </a:r>
            <a:r>
              <a:rPr lang="hu-HU" sz="1600" b="1" dirty="0">
                <a:latin typeface="+mj-lt"/>
              </a:rPr>
              <a:t>millió </a:t>
            </a:r>
            <a:r>
              <a:rPr lang="hu-HU" sz="1600" b="1" i="1" dirty="0">
                <a:latin typeface="+mj-lt"/>
              </a:rPr>
              <a:t>- Ft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sz="1600" dirty="0">
                <a:latin typeface="+mj-lt"/>
              </a:rPr>
              <a:t>Támogatási arány:					</a:t>
            </a:r>
            <a:r>
              <a:rPr lang="hu-HU" sz="1600" b="1" i="1" dirty="0">
                <a:latin typeface="+mj-lt"/>
              </a:rPr>
              <a:t>80%</a:t>
            </a:r>
            <a:endParaRPr lang="hu-HU" sz="1600" dirty="0">
              <a:latin typeface="+mj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latin typeface="+mj-lt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051720" y="836712"/>
            <a:ext cx="563006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projekt I. ütemének megvalósítása</a:t>
            </a:r>
          </a:p>
        </p:txBody>
      </p:sp>
      <p:sp>
        <p:nvSpPr>
          <p:cNvPr id="10" name="Téglalap 9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714375" y="1928813"/>
            <a:ext cx="5010150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indent="-18097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Előzetes megvalósíthatósági tanulmány</a:t>
            </a:r>
          </a:p>
          <a:p>
            <a:pPr marL="180975" indent="-18097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Részletes megvalósíthatósági tanulmány</a:t>
            </a:r>
          </a:p>
          <a:p>
            <a:pPr marL="180975" indent="-18097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Közbeszerzések lefolytatása</a:t>
            </a:r>
          </a:p>
          <a:p>
            <a:pPr marL="180975" indent="-18097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Hatástanulmány, hatásvizsgálat elkészítése</a:t>
            </a:r>
          </a:p>
          <a:p>
            <a:pPr marL="180975" indent="-18097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Külső projektmenedzsment biztosítása</a:t>
            </a:r>
          </a:p>
          <a:p>
            <a:pPr marL="180975" indent="-18097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Tervezés, engedélyek megszerzése</a:t>
            </a:r>
          </a:p>
          <a:p>
            <a:pPr marL="180975" indent="-18097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Költség-haszon elemzés</a:t>
            </a:r>
          </a:p>
        </p:txBody>
      </p:sp>
      <p:pic>
        <p:nvPicPr>
          <p:cNvPr id="11" name="Kép 10" descr="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1989138"/>
            <a:ext cx="2786063" cy="271462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Téglalap 8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452931" y="1052736"/>
            <a:ext cx="4610109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projektben vállalt feladatok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1187450" y="1557338"/>
            <a:ext cx="7243763" cy="48006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j-lt"/>
              </a:rPr>
              <a:t>K</a:t>
            </a:r>
            <a:r>
              <a:rPr lang="hu-HU" dirty="0">
                <a:latin typeface="+mj-lt"/>
              </a:rPr>
              <a:t>örnyezet és </a:t>
            </a:r>
            <a:r>
              <a:rPr lang="hu-HU" b="1" dirty="0">
                <a:latin typeface="+mj-lt"/>
              </a:rPr>
              <a:t>E</a:t>
            </a:r>
            <a:r>
              <a:rPr lang="hu-HU" dirty="0">
                <a:latin typeface="+mj-lt"/>
              </a:rPr>
              <a:t>nergia </a:t>
            </a:r>
            <a:r>
              <a:rPr lang="hu-HU" b="1" dirty="0">
                <a:latin typeface="+mj-lt"/>
              </a:rPr>
              <a:t>O</a:t>
            </a:r>
            <a:r>
              <a:rPr lang="hu-HU" dirty="0">
                <a:latin typeface="+mj-lt"/>
              </a:rPr>
              <a:t>peratív </a:t>
            </a:r>
            <a:r>
              <a:rPr lang="hu-HU" b="1" dirty="0">
                <a:latin typeface="+mj-lt"/>
              </a:rPr>
              <a:t>P</a:t>
            </a:r>
            <a:r>
              <a:rPr lang="hu-HU" dirty="0">
                <a:latin typeface="+mj-lt"/>
              </a:rPr>
              <a:t>rogram támogatásával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j-lt"/>
              </a:rPr>
              <a:t>Kódszám: </a:t>
            </a:r>
            <a:r>
              <a:rPr lang="hu-HU" dirty="0">
                <a:latin typeface="+mj-lt"/>
              </a:rPr>
              <a:t>KEOP-4.3.0-2009-0001</a:t>
            </a:r>
            <a:endParaRPr lang="hu-HU" dirty="0">
              <a:latin typeface="+mj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j-lt"/>
              </a:rPr>
              <a:t>A kivitelezés megvalósításának tervezett időtartama: 20 hónap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j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j-lt"/>
              </a:rPr>
              <a:t>Támogató: Nemzeti Fejlesztési </a:t>
            </a:r>
            <a:r>
              <a:rPr lang="hu-HU" dirty="0">
                <a:latin typeface="+mj-lt"/>
              </a:rPr>
              <a:t>Minisztérium</a:t>
            </a:r>
            <a:endParaRPr lang="hu-HU" dirty="0">
              <a:latin typeface="+mj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j-lt"/>
              </a:rPr>
              <a:t>Közreműködő szervezet: </a:t>
            </a:r>
            <a:r>
              <a:rPr lang="hu-HU" dirty="0">
                <a:latin typeface="+mj-lt"/>
              </a:rPr>
              <a:t>Nemzeti Környezetvédelmi és Energia Központ </a:t>
            </a:r>
            <a:r>
              <a:rPr lang="hu-HU" dirty="0" err="1">
                <a:latin typeface="+mj-lt"/>
              </a:rPr>
              <a:t>Nkft</a:t>
            </a:r>
            <a:endParaRPr lang="hu-HU" dirty="0">
              <a:latin typeface="+mj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latin typeface="+mj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sz="1600" dirty="0">
                <a:latin typeface="+mj-lt"/>
              </a:rPr>
              <a:t>A projekt elszámolható költségei összesen:		</a:t>
            </a:r>
            <a:r>
              <a:rPr lang="hu-HU" sz="1600" b="1" i="1" dirty="0">
                <a:latin typeface="+mj-lt"/>
              </a:rPr>
              <a:t>1,294 milliárd- Ft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sz="1600" dirty="0">
                <a:latin typeface="+mj-lt"/>
              </a:rPr>
              <a:t>A projektre igényelt támogatás összege:		</a:t>
            </a:r>
            <a:r>
              <a:rPr lang="hu-HU" sz="1600" b="1" dirty="0">
                <a:latin typeface="+mj-lt"/>
              </a:rPr>
              <a:t>1,</a:t>
            </a:r>
            <a:r>
              <a:rPr lang="hu-HU" sz="1600" b="1" dirty="0" err="1">
                <a:latin typeface="+mj-lt"/>
              </a:rPr>
              <a:t>1</a:t>
            </a:r>
            <a:r>
              <a:rPr lang="hu-HU" sz="1600" b="1" dirty="0">
                <a:latin typeface="+mj-lt"/>
              </a:rPr>
              <a:t> milliárd </a:t>
            </a:r>
            <a:r>
              <a:rPr lang="hu-HU" sz="1600" b="1" i="1" dirty="0">
                <a:latin typeface="+mj-lt"/>
              </a:rPr>
              <a:t>- Ft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sz="1600" dirty="0">
                <a:latin typeface="+mj-lt"/>
              </a:rPr>
              <a:t>Szükséges önerő:				  </a:t>
            </a:r>
            <a:r>
              <a:rPr lang="hu-HU" sz="1600" b="1" dirty="0">
                <a:latin typeface="+mj-lt"/>
              </a:rPr>
              <a:t>206 millió </a:t>
            </a:r>
            <a:r>
              <a:rPr lang="hu-HU" sz="1600" b="1" i="1" dirty="0">
                <a:latin typeface="+mj-lt"/>
              </a:rPr>
              <a:t>- Ft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hu-HU" sz="1600" dirty="0">
                <a:latin typeface="+mj-lt"/>
              </a:rPr>
              <a:t>Támogatási arány:					</a:t>
            </a:r>
            <a:r>
              <a:rPr lang="hu-HU" sz="1600" b="1" i="1" dirty="0">
                <a:latin typeface="+mj-lt"/>
              </a:rPr>
              <a:t>85%</a:t>
            </a:r>
            <a:endParaRPr lang="hu-HU" sz="1600" dirty="0">
              <a:latin typeface="+mj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latin typeface="+mj-lt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003630" y="836712"/>
            <a:ext cx="5726248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projekt </a:t>
            </a: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</a:t>
            </a: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ütemének megvalósítása</a:t>
            </a:r>
          </a:p>
        </p:txBody>
      </p:sp>
      <p:sp>
        <p:nvSpPr>
          <p:cNvPr id="10" name="Téglalap 9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944563" y="2276475"/>
            <a:ext cx="5572125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1463" indent="-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Nyílászárók cseréje</a:t>
            </a:r>
          </a:p>
          <a:p>
            <a:pPr marL="271463" indent="-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Külső hőszigetelés kiépítése</a:t>
            </a:r>
          </a:p>
          <a:p>
            <a:pPr marL="271463" indent="-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Meglévő fűtőrendszer felújítása</a:t>
            </a:r>
          </a:p>
          <a:p>
            <a:pPr marL="271463" indent="-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Brikett tüzelésére alkalmas kazánok beépítése</a:t>
            </a:r>
          </a:p>
          <a:p>
            <a:pPr marL="271463" indent="-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Napkollektoros rendszer beépítése</a:t>
            </a:r>
          </a:p>
          <a:p>
            <a:pPr marL="271463" indent="-2714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000" dirty="0">
                <a:latin typeface="+mj-lt"/>
              </a:rPr>
              <a:t>Napelemes rendszer alkalmazása</a:t>
            </a:r>
          </a:p>
        </p:txBody>
      </p:sp>
      <p:pic>
        <p:nvPicPr>
          <p:cNvPr id="10243" name="Kép 9" descr="hoszigetel_MTI Czimbal Gyula 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628775"/>
            <a:ext cx="2665413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Kép 10" descr="edilkamin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42926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églalap 11"/>
          <p:cNvSpPr/>
          <p:nvPr/>
        </p:nvSpPr>
        <p:spPr>
          <a:xfrm>
            <a:off x="827584" y="260648"/>
            <a:ext cx="756084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KEOP 2009-4.3.0 Megújuló Energia Alapú Térségfejlesztés a Polgári Kistérségben </a:t>
            </a:r>
          </a:p>
        </p:txBody>
      </p:sp>
      <p:sp>
        <p:nvSpPr>
          <p:cNvPr id="14" name="Téglalap 13"/>
          <p:cNvSpPr/>
          <p:nvPr/>
        </p:nvSpPr>
        <p:spPr>
          <a:xfrm>
            <a:off x="755576" y="764704"/>
            <a:ext cx="5838124" cy="13849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Közösségi épületek energetikai felújítása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n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és korszerűsítése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abi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csabi_template</Template>
  <TotalTime>615</TotalTime>
  <Words>766</Words>
  <Application>Microsoft Office PowerPoint</Application>
  <PresentationFormat>Diavetítés a képernyőre (4:3 oldalarány)</PresentationFormat>
  <Paragraphs>168</Paragraphs>
  <Slides>30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csabi_template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-</dc:creator>
  <cp:lastModifiedBy>Vámosi Gábor</cp:lastModifiedBy>
  <cp:revision>45</cp:revision>
  <cp:lastPrinted>2012-11-06T06:57:54Z</cp:lastPrinted>
  <dcterms:created xsi:type="dcterms:W3CDTF">2012-11-07T09:44:29Z</dcterms:created>
  <dcterms:modified xsi:type="dcterms:W3CDTF">2014-03-18T07:59:49Z</dcterms:modified>
</cp:coreProperties>
</file>