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351" r:id="rId3"/>
    <p:sldId id="350" r:id="rId4"/>
    <p:sldId id="327" r:id="rId5"/>
    <p:sldId id="324" r:id="rId6"/>
    <p:sldId id="322" r:id="rId7"/>
    <p:sldId id="320" r:id="rId8"/>
    <p:sldId id="321" r:id="rId9"/>
    <p:sldId id="348" r:id="rId10"/>
    <p:sldId id="345" r:id="rId11"/>
    <p:sldId id="349" r:id="rId12"/>
    <p:sldId id="346" r:id="rId13"/>
    <p:sldId id="347" r:id="rId14"/>
    <p:sldId id="356" r:id="rId15"/>
    <p:sldId id="352" r:id="rId16"/>
    <p:sldId id="361" r:id="rId17"/>
    <p:sldId id="362" r:id="rId18"/>
    <p:sldId id="363" r:id="rId19"/>
    <p:sldId id="357" r:id="rId20"/>
    <p:sldId id="302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7906" autoAdjust="0"/>
  </p:normalViewPr>
  <p:slideViewPr>
    <p:cSldViewPr snapToGrid="0">
      <p:cViewPr varScale="1">
        <p:scale>
          <a:sx n="61" d="100"/>
          <a:sy n="61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BE76-533A-49DB-99D3-7F6DFB69F199}" type="datetimeFigureOut">
              <a:rPr lang="hu-HU" smtClean="0"/>
              <a:t>2016.04.06.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E09B3-972A-4862-A9AA-EB17DA6A63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12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F7464-C1C0-4A28-B109-B246D79B9DBC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2476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6634A-499E-4A7C-82EF-2F242AC1F73B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656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4A433-35C1-40CA-9532-2E3AD39525D1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557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C285D-839E-424E-A41F-5CFB9254EDFF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083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BC03-65BB-414E-BC7A-F0AF5BE9B75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2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BC03-65BB-414E-BC7A-F0AF5BE9B75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59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BC03-65BB-414E-BC7A-F0AF5BE9B75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80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BC03-65BB-414E-BC7A-F0AF5BE9B75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1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D6E7-95EE-42BA-BCF8-A8D75AC97C4F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B455-D358-499E-B6B6-EBD24D4080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402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7A4A-B973-4041-A6F9-33B91366A15C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B33C-7EFC-42DA-A180-26606AEBB1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28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F8AC-8B01-4F17-8911-02BF8ADC90BF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6605-1FF1-4A57-9890-52D69C101F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75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A047-02C4-4BD0-A491-C6E859B2CF3F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CB36-BA73-4BA3-BE5C-F1A0A5B94A3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01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4A83-B238-456A-8254-D89E2D2EA5D5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D68C-5297-4A2B-AD85-7BB5181A10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978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92AC-D4D5-4A26-AA26-F2545D7F7AB3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6172-A14E-40EA-9D18-3995CE567D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30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0583-74A8-4A79-AAD0-BB9145E42ADF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906F-E5B4-431B-A716-1C5AB444F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82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A94D-7897-46D2-895E-299BEE6C8C52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82F1-C99F-48DA-8295-2DFD4FBD47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432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87C8-9FD0-4329-973F-55BA2867E7BB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A202-9AAB-492F-976B-04ACC12F25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646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FBE0-0315-4455-AB62-8BD32244448A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4E68-F887-4AE3-8B5D-9DB9C04BDE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204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B550-1EA6-402D-8E59-B00AB58AB5EB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2938-BDE7-4BF0-98FB-47C27E71F6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07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566CD-8410-45AF-9A7D-468DC98CB501}" type="datetimeFigureOut">
              <a:rPr lang="hu-HU"/>
              <a:pPr>
                <a:defRPr/>
              </a:pPr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3F75FF-B2A8-4CDA-8976-D6D418A2A8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5197" y="1243579"/>
            <a:ext cx="8351837" cy="2879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Hosszabb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hőhullámok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magasabb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elhalálozás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városainkban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városklíma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klímaváltozás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Alcím 2"/>
          <p:cNvSpPr>
            <a:spLocks noGrp="1"/>
          </p:cNvSpPr>
          <p:nvPr>
            <p:ph type="subTitle" idx="1"/>
          </p:nvPr>
        </p:nvSpPr>
        <p:spPr>
          <a:xfrm>
            <a:off x="2036334" y="5197536"/>
            <a:ext cx="5049561" cy="1105632"/>
          </a:xfrm>
        </p:spPr>
        <p:txBody>
          <a:bodyPr anchor="ctr"/>
          <a:lstStyle/>
          <a:p>
            <a:pPr eaLnBrk="1" hangingPunct="1"/>
            <a:r>
              <a:rPr lang="hu-H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Dr</a:t>
            </a:r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 Gál Tamás</a:t>
            </a:r>
          </a:p>
          <a:p>
            <a:pPr eaLnBrk="1" hangingPunct="1"/>
            <a:r>
              <a:rPr lang="hu-H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tszvh</a:t>
            </a: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. egyetemi adjunktus</a:t>
            </a:r>
          </a:p>
          <a:p>
            <a:pPr eaLnBrk="1" hangingPunct="1"/>
            <a:r>
              <a:rPr lang="hu-H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tgal</a:t>
            </a: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@</a:t>
            </a:r>
            <a:r>
              <a:rPr lang="hu-H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geo.u-szeged.hu</a:t>
            </a:r>
            <a:r>
              <a:rPr lang="hu-HU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</a:br>
            <a:endParaRPr lang="hu-HU" altLang="hu-H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6513082"/>
            <a:ext cx="667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Város</a:t>
            </a:r>
            <a:r>
              <a:rPr lang="en-US" sz="1400" dirty="0"/>
              <a:t>-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lakáspolitika</a:t>
            </a:r>
            <a:r>
              <a:rPr lang="en-US" sz="1400" dirty="0"/>
              <a:t>, </a:t>
            </a:r>
            <a:r>
              <a:rPr lang="en-US" sz="1400" dirty="0" err="1"/>
              <a:t>ingatlanpiac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 smtClean="0"/>
              <a:t>éghajlatváltozás</a:t>
            </a:r>
            <a:r>
              <a:rPr lang="hu-HU" sz="1400" dirty="0" smtClean="0"/>
              <a:t>, </a:t>
            </a:r>
            <a:r>
              <a:rPr lang="en-US" sz="1400" dirty="0" err="1" smtClean="0"/>
              <a:t>Szakpolitikai</a:t>
            </a:r>
            <a:r>
              <a:rPr lang="en-US" sz="1400" dirty="0" smtClean="0"/>
              <a:t> </a:t>
            </a:r>
            <a:r>
              <a:rPr lang="en-US" sz="1400" dirty="0" err="1"/>
              <a:t>konferencia</a:t>
            </a:r>
            <a:endParaRPr lang="en-US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487084" y="64886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2016.04.07.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282" y="4018518"/>
            <a:ext cx="1608443" cy="8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932726" y="6304002"/>
            <a:ext cx="4211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</a:rPr>
              <a:t>Gosling SN, McGregor GR, </a:t>
            </a:r>
            <a:r>
              <a:rPr lang="en-US" sz="1000" dirty="0" err="1" smtClean="0">
                <a:latin typeface="+mn-lt"/>
              </a:rPr>
              <a:t>Páldy</a:t>
            </a:r>
            <a:r>
              <a:rPr lang="en-US" sz="1000" dirty="0" smtClean="0">
                <a:latin typeface="+mn-lt"/>
              </a:rPr>
              <a:t> A</a:t>
            </a:r>
            <a:r>
              <a:rPr lang="hu-HU" sz="1000" dirty="0" smtClean="0">
                <a:latin typeface="+mn-lt"/>
              </a:rPr>
              <a:t>, 2007:</a:t>
            </a:r>
            <a:r>
              <a:rPr lang="en-US" sz="1000" dirty="0" smtClean="0">
                <a:latin typeface="+mn-lt"/>
              </a:rPr>
              <a:t> Climate </a:t>
            </a:r>
            <a:r>
              <a:rPr lang="en-US" sz="1000" dirty="0">
                <a:latin typeface="+mn-lt"/>
              </a:rPr>
              <a:t>change and heat-related mortality in six cities Part 1: model construction and validation. </a:t>
            </a:r>
            <a:r>
              <a:rPr lang="en-US" sz="1000" i="1" dirty="0">
                <a:latin typeface="+mn-lt"/>
              </a:rPr>
              <a:t>International journal of biometeorology</a:t>
            </a:r>
            <a:r>
              <a:rPr lang="en-US" sz="1000" dirty="0">
                <a:latin typeface="+mn-lt"/>
              </a:rPr>
              <a:t>, </a:t>
            </a:r>
            <a:r>
              <a:rPr lang="en-US" sz="1000" i="1" dirty="0">
                <a:latin typeface="+mn-lt"/>
              </a:rPr>
              <a:t>51</a:t>
            </a:r>
            <a:r>
              <a:rPr lang="en-US" sz="1000" dirty="0">
                <a:latin typeface="+mn-lt"/>
              </a:rPr>
              <a:t>(6), 525-540.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5" y="1202868"/>
            <a:ext cx="7793491" cy="4283532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9338" y="126275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hőhullámok és 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9337" y="593186"/>
            <a:ext cx="65488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kapcsolat globálisan és hazánkban is hasonlóan alakul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158241" y="5138057"/>
            <a:ext cx="792480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58241" y="4986293"/>
            <a:ext cx="2037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Halálozási többlet</a:t>
            </a:r>
            <a:endParaRPr lang="hu-HU" altLang="hu-H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58241" y="5225219"/>
            <a:ext cx="25690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Maximum hőmérséklet</a:t>
            </a:r>
            <a:endParaRPr lang="hu-HU" altLang="hu-H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9" y="1395867"/>
            <a:ext cx="71183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224053" y="6355065"/>
            <a:ext cx="662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Napi halálozási ráta (életkor függvényében) Londonban (2003)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9338" y="515167"/>
            <a:ext cx="405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többlethalálozás életkor függő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9338" y="126275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hőhullámok és 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9338" y="841756"/>
            <a:ext cx="36924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magasabb fokú termikus stressz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42192" y="841756"/>
            <a:ext cx="4371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Más betegségek miatti többlethalálozás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" name="Egyenes összekötő nyíllal 2"/>
          <p:cNvCxnSpPr>
            <a:stCxn id="8" idx="3"/>
          </p:cNvCxnSpPr>
          <p:nvPr/>
        </p:nvCxnSpPr>
        <p:spPr>
          <a:xfrm>
            <a:off x="3831771" y="1041811"/>
            <a:ext cx="92310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920342" y="6452468"/>
            <a:ext cx="430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+mn-lt"/>
              </a:rPr>
              <a:t>Páldy</a:t>
            </a:r>
            <a:r>
              <a:rPr lang="en-US" sz="1000" dirty="0" smtClean="0">
                <a:latin typeface="+mn-lt"/>
              </a:rPr>
              <a:t> A</a:t>
            </a:r>
            <a:r>
              <a:rPr lang="hu-HU" sz="1000" dirty="0" smtClean="0">
                <a:latin typeface="+mn-lt"/>
              </a:rPr>
              <a:t>, </a:t>
            </a:r>
            <a:r>
              <a:rPr lang="hu-HU" sz="1000" dirty="0" err="1" smtClean="0">
                <a:latin typeface="+mn-lt"/>
              </a:rPr>
              <a:t>Bobvos</a:t>
            </a:r>
            <a:r>
              <a:rPr lang="hu-HU" sz="1000" dirty="0" smtClean="0">
                <a:latin typeface="+mn-lt"/>
              </a:rPr>
              <a:t> J, 2008:</a:t>
            </a:r>
            <a:r>
              <a:rPr lang="en-US" sz="1000" dirty="0" smtClean="0">
                <a:latin typeface="+mn-lt"/>
              </a:rPr>
              <a:t> </a:t>
            </a:r>
            <a:r>
              <a:rPr lang="hu-HU" sz="1000" dirty="0" smtClean="0">
                <a:latin typeface="+mn-lt"/>
              </a:rPr>
              <a:t>A 2007. évi magyarországi hőhullámok egészségi hatásainak elemzése – előzmények és tapasztalatok</a:t>
            </a:r>
            <a:r>
              <a:rPr lang="en-US" sz="1000" dirty="0" smtClean="0">
                <a:latin typeface="+mn-lt"/>
              </a:rPr>
              <a:t>. </a:t>
            </a:r>
            <a:r>
              <a:rPr lang="hu-HU" sz="1000" i="1" dirty="0" smtClean="0">
                <a:latin typeface="+mn-lt"/>
              </a:rPr>
              <a:t>Klíma21 Füzetek</a:t>
            </a:r>
            <a:r>
              <a:rPr lang="en-US" sz="1000" dirty="0" smtClean="0">
                <a:latin typeface="+mn-lt"/>
              </a:rPr>
              <a:t>, </a:t>
            </a:r>
            <a:r>
              <a:rPr lang="en-US" sz="1000" i="1" dirty="0" smtClean="0">
                <a:latin typeface="+mn-lt"/>
              </a:rPr>
              <a:t>5</a:t>
            </a:r>
            <a:r>
              <a:rPr lang="hu-HU" sz="1000" i="1" dirty="0" smtClean="0">
                <a:latin typeface="+mn-lt"/>
              </a:rPr>
              <a:t>2</a:t>
            </a:r>
            <a:r>
              <a:rPr lang="en-US" sz="1000" dirty="0" smtClean="0">
                <a:latin typeface="+mn-lt"/>
              </a:rPr>
              <a:t>, </a:t>
            </a:r>
            <a:r>
              <a:rPr lang="hu-HU" sz="1000" dirty="0" smtClean="0">
                <a:latin typeface="+mn-lt"/>
              </a:rPr>
              <a:t>3</a:t>
            </a:r>
            <a:r>
              <a:rPr lang="en-US" sz="1000" dirty="0" smtClean="0">
                <a:latin typeface="+mn-lt"/>
              </a:rPr>
              <a:t>-</a:t>
            </a:r>
            <a:r>
              <a:rPr lang="hu-HU" sz="1000" dirty="0" smtClean="0">
                <a:latin typeface="+mn-lt"/>
              </a:rPr>
              <a:t>15</a:t>
            </a:r>
            <a:r>
              <a:rPr lang="en-US" sz="1000" dirty="0" smtClean="0">
                <a:latin typeface="+mn-lt"/>
              </a:rPr>
              <a:t>.</a:t>
            </a:r>
            <a:endParaRPr lang="en-US" sz="1000" dirty="0">
              <a:latin typeface="+mn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9338" y="126275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hőhullámok és 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5603" r="11418" b="23793"/>
          <a:stretch/>
        </p:blipFill>
        <p:spPr>
          <a:xfrm>
            <a:off x="873785" y="1385465"/>
            <a:ext cx="7275710" cy="4293326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9337" y="515167"/>
            <a:ext cx="478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hőségriadók segíthetik a felkészülést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9337" y="899952"/>
            <a:ext cx="77506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hőségriadók esetén is jelentősen növekedő halálozási szám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27" y="939932"/>
            <a:ext cx="5200763" cy="518552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5720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 smtClean="0">
                <a:latin typeface="+mn-lt"/>
              </a:rPr>
              <a:t>de’Donato</a:t>
            </a:r>
            <a:r>
              <a:rPr lang="en-US" sz="1000" dirty="0" smtClean="0">
                <a:latin typeface="+mn-lt"/>
              </a:rPr>
              <a:t> FK, Leone M, </a:t>
            </a:r>
            <a:r>
              <a:rPr lang="en-US" sz="1000" dirty="0" err="1" smtClean="0">
                <a:latin typeface="+mn-lt"/>
              </a:rPr>
              <a:t>Scortichini</a:t>
            </a:r>
            <a:r>
              <a:rPr lang="en-US" sz="1000" dirty="0" smtClean="0">
                <a:latin typeface="+mn-lt"/>
              </a:rPr>
              <a:t> M, </a:t>
            </a:r>
            <a:r>
              <a:rPr lang="en-US" sz="1000" dirty="0">
                <a:latin typeface="+mn-lt"/>
              </a:rPr>
              <a:t>De </a:t>
            </a:r>
            <a:r>
              <a:rPr lang="en-US" sz="1000" dirty="0" err="1" smtClean="0">
                <a:latin typeface="+mn-lt"/>
              </a:rPr>
              <a:t>Sario</a:t>
            </a:r>
            <a:r>
              <a:rPr lang="en-US" sz="1000" dirty="0" smtClean="0">
                <a:latin typeface="+mn-lt"/>
              </a:rPr>
              <a:t> M, </a:t>
            </a:r>
            <a:r>
              <a:rPr lang="en-US" sz="1000" dirty="0" err="1" smtClean="0">
                <a:latin typeface="+mn-lt"/>
              </a:rPr>
              <a:t>Katsouyanni</a:t>
            </a:r>
            <a:r>
              <a:rPr lang="en-US" sz="1000" dirty="0" smtClean="0">
                <a:latin typeface="+mn-lt"/>
              </a:rPr>
              <a:t> K, </a:t>
            </a:r>
            <a:r>
              <a:rPr lang="en-US" sz="1000" dirty="0" err="1" smtClean="0">
                <a:latin typeface="+mn-lt"/>
              </a:rPr>
              <a:t>Lanki</a:t>
            </a:r>
            <a:r>
              <a:rPr lang="en-US" sz="1000" dirty="0" smtClean="0">
                <a:latin typeface="+mn-lt"/>
              </a:rPr>
              <a:t> T, ...</a:t>
            </a:r>
            <a:r>
              <a:rPr lang="hu-HU" sz="1000" dirty="0" smtClean="0">
                <a:latin typeface="+mn-lt"/>
              </a:rPr>
              <a:t>,</a:t>
            </a:r>
            <a:r>
              <a:rPr lang="en-US" sz="1000" dirty="0" smtClean="0">
                <a:latin typeface="+mn-lt"/>
              </a:rPr>
              <a:t> Pascal M</a:t>
            </a:r>
            <a:r>
              <a:rPr lang="hu-HU" sz="1000" dirty="0" smtClean="0">
                <a:latin typeface="+mn-lt"/>
              </a:rPr>
              <a:t>, </a:t>
            </a:r>
            <a:r>
              <a:rPr lang="hu-HU" sz="1000" dirty="0" smtClean="0">
                <a:latin typeface="+mn-lt"/>
              </a:rPr>
              <a:t>2015</a:t>
            </a:r>
            <a:r>
              <a:rPr lang="en-US" sz="1000" dirty="0" smtClean="0">
                <a:latin typeface="+mn-lt"/>
              </a:rPr>
              <a:t>. </a:t>
            </a:r>
            <a:r>
              <a:rPr lang="en-US" sz="1000" dirty="0">
                <a:latin typeface="+mn-lt"/>
              </a:rPr>
              <a:t>Changes in the effect of heat on mortality in the last 20 years in nine European cities. Results from the PHASE project. </a:t>
            </a:r>
            <a:r>
              <a:rPr lang="en-US" sz="1000" i="1" dirty="0">
                <a:latin typeface="+mn-lt"/>
              </a:rPr>
              <a:t>International journal of environmental research and public health</a:t>
            </a:r>
            <a:r>
              <a:rPr lang="en-US" sz="1000" dirty="0">
                <a:latin typeface="+mn-lt"/>
              </a:rPr>
              <a:t>, 12(12), 15567-15583.</a:t>
            </a:r>
            <a:endParaRPr lang="hu-HU" sz="1000" dirty="0"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9338" y="126275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hőhullámok és 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9669" y="810102"/>
            <a:ext cx="37650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Magyarország a növekvő halálozási ráta szempontjából érzékenyebb  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9669" y="2109483"/>
            <a:ext cx="3765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Növekvő hőmérséklet jelentősen növekedő halálozást okoz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908050"/>
            <a:ext cx="46085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pl-PL" sz="2000" b="1" dirty="0" smtClean="0">
                <a:solidFill>
                  <a:srgbClr val="002060"/>
                </a:solidFill>
                <a:latin typeface="+mn-lt"/>
              </a:rPr>
              <a:t>Globális hőmérséklet változás</a:t>
            </a:r>
            <a:endParaRPr lang="hu-HU" altLang="pl-PL" sz="2000" dirty="0">
              <a:solidFill>
                <a:srgbClr val="002060"/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hu-HU" altLang="pl-PL" sz="2000" dirty="0" smtClean="0">
                <a:latin typeface="+mn-lt"/>
              </a:rPr>
              <a:t>A Föld átlaghőmérséklete 2016-2035-re 0,3-0,7 </a:t>
            </a:r>
            <a:r>
              <a:rPr lang="hu-HU" altLang="pl-PL" sz="2000" dirty="0" err="1" smtClean="0">
                <a:latin typeface="+mn-lt"/>
              </a:rPr>
              <a:t>°C-kal</a:t>
            </a:r>
            <a:r>
              <a:rPr lang="hu-HU" altLang="pl-PL" sz="2000" dirty="0" smtClean="0">
                <a:latin typeface="+mn-lt"/>
              </a:rPr>
              <a:t> növekszik az 1986-2005 időszakhoz képest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hu-HU" altLang="pl-PL" sz="2000" dirty="0" smtClean="0">
                <a:latin typeface="+mn-lt"/>
              </a:rPr>
              <a:t>A növekedés meghaladja a 1,5 </a:t>
            </a:r>
            <a:r>
              <a:rPr lang="hu-HU" altLang="pl-PL" sz="2000" dirty="0" err="1" smtClean="0">
                <a:latin typeface="+mn-lt"/>
              </a:rPr>
              <a:t>°C-ot</a:t>
            </a:r>
            <a:r>
              <a:rPr lang="hu-HU" altLang="pl-PL" sz="2000" dirty="0" smtClean="0">
                <a:latin typeface="+mn-lt"/>
              </a:rPr>
              <a:t> a 21. század végére az 1850-1900 időszakhoz viszonyítva (IPCC 2013)</a:t>
            </a:r>
            <a:endParaRPr lang="hu-HU" altLang="pl-PL" sz="2000" dirty="0">
              <a:latin typeface="+mn-lt"/>
            </a:endParaRPr>
          </a:p>
        </p:txBody>
      </p:sp>
      <p:sp>
        <p:nvSpPr>
          <p:cNvPr id="6150" name="pole tekstowe 1"/>
          <p:cNvSpPr txBox="1">
            <a:spLocks noChangeArrowheads="1"/>
          </p:cNvSpPr>
          <p:nvPr/>
        </p:nvSpPr>
        <p:spPr bwMode="auto">
          <a:xfrm>
            <a:off x="7610822" y="5990933"/>
            <a:ext cx="1728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i="1" dirty="0" smtClean="0">
                <a:latin typeface="+mn-lt"/>
              </a:rPr>
              <a:t>Szeged belvárosa</a:t>
            </a:r>
            <a:endParaRPr lang="pl-PL" altLang="pl-PL" sz="1400" i="1" dirty="0"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24" y="3235770"/>
            <a:ext cx="3915643" cy="2772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3" y="989902"/>
            <a:ext cx="4306824" cy="205130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254316"/>
            <a:ext cx="583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buNone/>
            </a:pPr>
            <a:r>
              <a:rPr lang="hu-HU" altLang="pl-PL" sz="2400" dirty="0" smtClean="0">
                <a:latin typeface="+mn-lt"/>
              </a:rPr>
              <a:t>Mi a helyzet a városi területekkel?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klímaváltozás és városi </a:t>
            </a:r>
            <a:r>
              <a:rPr lang="hu-HU" altLang="hu-H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hősziget</a:t>
            </a:r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együttes hatásai</a:t>
            </a:r>
            <a:endParaRPr lang="hu-HU" altLang="hu-HU" sz="24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950" y="3447203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pl-PL" sz="2000" b="1" dirty="0" smtClean="0">
                <a:solidFill>
                  <a:srgbClr val="002060"/>
                </a:solidFill>
                <a:latin typeface="+mn-lt"/>
              </a:rPr>
              <a:t>RCP szcenáriók</a:t>
            </a:r>
            <a:endParaRPr lang="hu-HU" altLang="pl-PL" sz="2000" dirty="0">
              <a:latin typeface="+mn-l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950" y="3837001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pl-PL" sz="2000" dirty="0" smtClean="0">
                <a:latin typeface="+mn-lt"/>
              </a:rPr>
              <a:t>RCP 2.6</a:t>
            </a:r>
            <a:endParaRPr lang="hu-HU" altLang="pl-PL" sz="2000" dirty="0">
              <a:latin typeface="+mn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7950" y="4221660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pl-PL" sz="2000" dirty="0" smtClean="0">
                <a:latin typeface="+mn-lt"/>
              </a:rPr>
              <a:t>RCP 4.5</a:t>
            </a:r>
            <a:endParaRPr lang="hu-HU" altLang="pl-PL" sz="2000" dirty="0">
              <a:latin typeface="+mn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8780" y="4595958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pl-PL" sz="2000" dirty="0" smtClean="0">
                <a:latin typeface="+mn-lt"/>
              </a:rPr>
              <a:t>RCP 6.0</a:t>
            </a:r>
            <a:endParaRPr lang="hu-HU" altLang="pl-PL" sz="2000" dirty="0">
              <a:latin typeface="+mn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8780" y="4996067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pl-PL" sz="2000" dirty="0" smtClean="0">
                <a:latin typeface="+mn-lt"/>
              </a:rPr>
              <a:t>RCP 8.5</a:t>
            </a:r>
            <a:endParaRPr lang="hu-HU" altLang="pl-PL" sz="2000" dirty="0">
              <a:latin typeface="+mn-lt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2057400" y="3847313"/>
            <a:ext cx="9525" cy="14676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 rot="16200000">
            <a:off x="1421605" y="4297787"/>
            <a:ext cx="19812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hu-HU" altLang="pl-PL" sz="1800" dirty="0">
                <a:latin typeface="+mn-lt"/>
              </a:rPr>
              <a:t>ü</a:t>
            </a:r>
            <a:r>
              <a:rPr lang="hu-HU" altLang="pl-PL" sz="1800" dirty="0" smtClean="0">
                <a:latin typeface="+mn-lt"/>
              </a:rPr>
              <a:t>vegház gáz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hu-HU" altLang="pl-PL" sz="1800" dirty="0" smtClean="0">
                <a:latin typeface="+mn-lt"/>
              </a:rPr>
              <a:t> kibocsájtás</a:t>
            </a:r>
            <a:endParaRPr lang="hu-HU" altLang="pl-PL" sz="1800" dirty="0">
              <a:latin typeface="+mn-lt"/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V="1">
            <a:off x="2972834" y="3846191"/>
            <a:ext cx="10559" cy="1467307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 rot="16200000">
            <a:off x="2241060" y="4445477"/>
            <a:ext cx="1981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pl-PL" sz="1800" dirty="0" smtClean="0">
                <a:latin typeface="+mn-lt"/>
              </a:rPr>
              <a:t>klímavédelem</a:t>
            </a:r>
            <a:endParaRPr lang="hu-HU" altLang="pl-PL" sz="1800" dirty="0">
              <a:latin typeface="+mn-lt"/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 flipH="1">
            <a:off x="3823848" y="3858175"/>
            <a:ext cx="9525" cy="14676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 rot="16200000">
            <a:off x="3175698" y="4422738"/>
            <a:ext cx="19812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 eaLnBrk="1" hangingPunct="1">
              <a:spcBef>
                <a:spcPts val="0"/>
              </a:spcBef>
              <a:buFontTx/>
              <a:buNone/>
            </a:pPr>
            <a:r>
              <a:rPr lang="hu-HU" altLang="pl-PL" sz="1800" dirty="0" smtClean="0">
                <a:latin typeface="+mn-lt"/>
              </a:rPr>
              <a:t>hőmérséklet növekedés</a:t>
            </a:r>
            <a:endParaRPr lang="hu-HU" altLang="pl-PL" sz="1800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482926" y="6285093"/>
            <a:ext cx="3661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Modell eredmények Szegeden</a:t>
            </a:r>
            <a:endParaRPr lang="pl-PL" altLang="pl-PL" sz="2000" dirty="0">
              <a:latin typeface="+mn-lt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4552686" y="6485148"/>
            <a:ext cx="602938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1"/>
          <p:cNvSpPr txBox="1">
            <a:spLocks noChangeArrowheads="1"/>
          </p:cNvSpPr>
          <p:nvPr/>
        </p:nvSpPr>
        <p:spPr bwMode="auto">
          <a:xfrm>
            <a:off x="0" y="29347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+mn-lt"/>
              </a:rPr>
              <a:t>Meleg éjszakák alakulása</a:t>
            </a:r>
            <a:endParaRPr lang="pl-PL" altLang="pl-PL" sz="2000" b="1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42908" y="285341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2021-2050</a:t>
            </a:r>
            <a:endParaRPr lang="en-US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591" y="2853411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RCP4.5</a:t>
            </a:r>
            <a:endParaRPr lang="en-US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302551" y="2853411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RCP8.5</a:t>
            </a:r>
            <a:endParaRPr lang="en-US" dirty="0"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35" y="29347"/>
            <a:ext cx="3785684" cy="2803323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4068625" y="3235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1981-2010</a:t>
            </a:r>
            <a:endParaRPr lang="en-US" dirty="0">
              <a:latin typeface="+mn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" y="3222743"/>
            <a:ext cx="8997696" cy="3566160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8438" y="521046"/>
            <a:ext cx="3765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Meleg éjszaka</a:t>
            </a:r>
          </a:p>
          <a:p>
            <a:r>
              <a:rPr lang="pl-PL" altLang="pl-PL" sz="2000" dirty="0" smtClean="0">
                <a:latin typeface="+mn-lt"/>
              </a:rPr>
              <a:t>T</a:t>
            </a:r>
            <a:r>
              <a:rPr lang="pl-PL" altLang="pl-PL" sz="2000" baseline="-25000" dirty="0" smtClean="0">
                <a:latin typeface="+mn-lt"/>
              </a:rPr>
              <a:t>min</a:t>
            </a:r>
            <a:r>
              <a:rPr lang="pl-PL" altLang="pl-PL" sz="2000" dirty="0" smtClean="0">
                <a:latin typeface="+mn-lt"/>
              </a:rPr>
              <a:t> </a:t>
            </a:r>
            <a:r>
              <a:rPr lang="pl-PL" altLang="pl-PL" sz="2000" dirty="0">
                <a:latin typeface="+mn-lt"/>
              </a:rPr>
              <a:t>≥ </a:t>
            </a:r>
            <a:r>
              <a:rPr lang="pl-PL" altLang="pl-PL" sz="2000" dirty="0" smtClean="0">
                <a:latin typeface="+mn-lt"/>
              </a:rPr>
              <a:t>17°C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8437" y="1191395"/>
            <a:ext cx="4556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Az évszázad közepére mindkét RCP esetén enyhe növekedés (+5-10 nap)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088583" y="-2881"/>
            <a:ext cx="8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Szeged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2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3832612" y="288127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2071-2100</a:t>
            </a:r>
            <a:endParaRPr lang="en-US" dirty="0"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2881277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RCP4.5</a:t>
            </a:r>
            <a:endParaRPr lang="en-US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66879" y="2881277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RCP8.5</a:t>
            </a:r>
            <a:endParaRPr lang="en-US" dirty="0">
              <a:latin typeface="+mn-lt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05" y="51827"/>
            <a:ext cx="3785684" cy="280332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" y="3250609"/>
            <a:ext cx="8997696" cy="3566160"/>
          </a:xfrm>
          <a:prstGeom prst="rect">
            <a:avLst/>
          </a:prstGeom>
        </p:spPr>
      </p:pic>
      <p:sp>
        <p:nvSpPr>
          <p:cNvPr id="17" name="pole tekstowe 1"/>
          <p:cNvSpPr txBox="1">
            <a:spLocks noChangeArrowheads="1"/>
          </p:cNvSpPr>
          <p:nvPr/>
        </p:nvSpPr>
        <p:spPr bwMode="auto">
          <a:xfrm>
            <a:off x="0" y="29347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+mn-lt"/>
              </a:rPr>
              <a:t>Meleg éjszakák alakulása</a:t>
            </a:r>
            <a:endParaRPr lang="pl-PL" altLang="pl-PL" sz="2000" b="1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068625" y="3235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1981-2010</a:t>
            </a:r>
            <a:endParaRPr lang="en-US" dirty="0">
              <a:latin typeface="+mn-lt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8438" y="521046"/>
            <a:ext cx="3765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Meleg éjszaka</a:t>
            </a:r>
          </a:p>
          <a:p>
            <a:r>
              <a:rPr lang="pl-PL" altLang="pl-PL" sz="2000" dirty="0" smtClean="0">
                <a:latin typeface="+mn-lt"/>
              </a:rPr>
              <a:t>T</a:t>
            </a:r>
            <a:r>
              <a:rPr lang="pl-PL" altLang="pl-PL" sz="2000" baseline="-25000" dirty="0" smtClean="0">
                <a:latin typeface="+mn-lt"/>
              </a:rPr>
              <a:t>min</a:t>
            </a:r>
            <a:r>
              <a:rPr lang="pl-PL" altLang="pl-PL" sz="2000" dirty="0" smtClean="0">
                <a:latin typeface="+mn-lt"/>
              </a:rPr>
              <a:t> </a:t>
            </a:r>
            <a:r>
              <a:rPr lang="pl-PL" altLang="pl-PL" sz="2000" dirty="0">
                <a:latin typeface="+mn-lt"/>
              </a:rPr>
              <a:t>≥ </a:t>
            </a:r>
            <a:r>
              <a:rPr lang="pl-PL" altLang="pl-PL" sz="2000" dirty="0" smtClean="0">
                <a:latin typeface="+mn-lt"/>
              </a:rPr>
              <a:t>17°C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39388" y="1241146"/>
            <a:ext cx="37650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Az évszázad végére </a:t>
            </a:r>
          </a:p>
          <a:p>
            <a:r>
              <a:rPr lang="pl-PL" altLang="pl-PL" sz="2000" dirty="0" smtClean="0">
                <a:latin typeface="+mn-lt"/>
              </a:rPr>
              <a:t>RCP 4.5 esetén </a:t>
            </a:r>
          </a:p>
          <a:p>
            <a:r>
              <a:rPr lang="pl-PL" altLang="pl-PL" sz="2000" dirty="0" smtClean="0">
                <a:latin typeface="+mn-lt"/>
              </a:rPr>
              <a:t>+ 20 nap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088583" y="-2881"/>
            <a:ext cx="8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Szeged</a:t>
            </a:r>
            <a:endParaRPr lang="en-US" dirty="0">
              <a:latin typeface="+mn-lt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545758" y="1523574"/>
            <a:ext cx="3765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RCP 8.5 esetén </a:t>
            </a:r>
          </a:p>
          <a:p>
            <a:r>
              <a:rPr lang="pl-PL" altLang="pl-PL" sz="2000" dirty="0" smtClean="0">
                <a:latin typeface="+mn-lt"/>
              </a:rPr>
              <a:t>+ 40 nap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1901" y="2348777"/>
            <a:ext cx="5101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 sűrű beépítésű területeken fokozot hő stressz</a:t>
            </a:r>
            <a:endParaRPr lang="pl-PL" alt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03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842908" y="285341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2021-2050</a:t>
            </a:r>
            <a:endParaRPr lang="en-US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591" y="2853411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RCP4.5</a:t>
            </a:r>
            <a:endParaRPr lang="en-US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262455" y="2853411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RCP8.5</a:t>
            </a:r>
            <a:endParaRPr lang="en-US" dirty="0"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73011"/>
            <a:ext cx="3785684" cy="280332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" y="3236103"/>
            <a:ext cx="8997696" cy="3566160"/>
          </a:xfrm>
          <a:prstGeom prst="rect">
            <a:avLst/>
          </a:prstGeom>
        </p:spPr>
      </p:pic>
      <p:sp>
        <p:nvSpPr>
          <p:cNvPr id="13" name="pole tekstowe 1"/>
          <p:cNvSpPr txBox="1">
            <a:spLocks noChangeArrowheads="1"/>
          </p:cNvSpPr>
          <p:nvPr/>
        </p:nvSpPr>
        <p:spPr bwMode="auto">
          <a:xfrm>
            <a:off x="0" y="29347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+mn-lt"/>
              </a:rPr>
              <a:t>Trópusi éjszakák alakulása</a:t>
            </a:r>
            <a:endParaRPr lang="pl-PL" altLang="pl-PL" sz="2000" b="1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68625" y="3235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1981-2010</a:t>
            </a:r>
            <a:endParaRPr lang="en-US" dirty="0"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8438" y="378171"/>
            <a:ext cx="3765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Meleg éjszaka</a:t>
            </a:r>
          </a:p>
          <a:p>
            <a:r>
              <a:rPr lang="pl-PL" altLang="pl-PL" sz="2000" dirty="0" smtClean="0">
                <a:latin typeface="+mn-lt"/>
              </a:rPr>
              <a:t>T</a:t>
            </a:r>
            <a:r>
              <a:rPr lang="pl-PL" altLang="pl-PL" sz="2000" baseline="-25000" dirty="0" smtClean="0">
                <a:latin typeface="+mn-lt"/>
              </a:rPr>
              <a:t>min</a:t>
            </a:r>
            <a:r>
              <a:rPr lang="pl-PL" altLang="pl-PL" sz="2000" dirty="0" smtClean="0">
                <a:latin typeface="+mn-lt"/>
              </a:rPr>
              <a:t> </a:t>
            </a:r>
            <a:r>
              <a:rPr lang="pl-PL" altLang="pl-PL" sz="2000" dirty="0">
                <a:latin typeface="+mn-lt"/>
              </a:rPr>
              <a:t>≥ </a:t>
            </a:r>
            <a:r>
              <a:rPr lang="pl-PL" altLang="pl-PL" sz="2000" dirty="0" smtClean="0">
                <a:latin typeface="+mn-lt"/>
              </a:rPr>
              <a:t>20°C</a:t>
            </a:r>
            <a:endParaRPr lang="pl-PL" altLang="pl-PL" sz="2000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088583" y="-2881"/>
            <a:ext cx="8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Szeged</a:t>
            </a:r>
            <a:endParaRPr lang="en-US" dirty="0">
              <a:latin typeface="+mn-lt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8437" y="1087545"/>
            <a:ext cx="5101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Szoros kapcsolat a növekvő halálozási rátával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8437" y="1408357"/>
            <a:ext cx="5101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 termikus diszkonfort minden lakosra kihat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8437" y="1795213"/>
            <a:ext cx="37650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Az évszázad </a:t>
            </a:r>
            <a:r>
              <a:rPr lang="pl-PL" altLang="pl-PL" sz="2000" dirty="0" smtClean="0">
                <a:latin typeface="+mn-lt"/>
              </a:rPr>
              <a:t>közepére</a:t>
            </a:r>
            <a:endParaRPr lang="pl-PL" altLang="pl-PL" sz="2000" dirty="0" smtClean="0">
              <a:latin typeface="+mn-lt"/>
            </a:endParaRPr>
          </a:p>
          <a:p>
            <a:r>
              <a:rPr lang="pl-PL" altLang="pl-PL" sz="2000" dirty="0" smtClean="0">
                <a:latin typeface="+mn-lt"/>
              </a:rPr>
              <a:t>RCP 4.5 esetén </a:t>
            </a:r>
          </a:p>
          <a:p>
            <a:r>
              <a:rPr lang="pl-PL" altLang="pl-PL" sz="2000" dirty="0" smtClean="0">
                <a:latin typeface="+mn-lt"/>
              </a:rPr>
              <a:t>+ 1-3 nap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904537" y="2123693"/>
            <a:ext cx="3765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RCP 8.5 esetén </a:t>
            </a:r>
          </a:p>
          <a:p>
            <a:r>
              <a:rPr lang="pl-PL" altLang="pl-PL" sz="2000" dirty="0" smtClean="0">
                <a:latin typeface="+mn-lt"/>
              </a:rPr>
              <a:t>+ 5-7 nap</a:t>
            </a:r>
            <a:endParaRPr lang="pl-PL" alt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3832612" y="288127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2071-2100</a:t>
            </a:r>
            <a:endParaRPr lang="en-US" dirty="0"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2881277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RCP4.5</a:t>
            </a:r>
            <a:endParaRPr lang="en-US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66879" y="2881277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RCP8.5</a:t>
            </a:r>
            <a:endParaRPr lang="en-US" dirty="0">
              <a:latin typeface="+mn-lt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73011"/>
            <a:ext cx="3785684" cy="280332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" y="3250609"/>
            <a:ext cx="8997696" cy="356616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73011"/>
            <a:ext cx="3785684" cy="2803323"/>
          </a:xfrm>
          <a:prstGeom prst="rect">
            <a:avLst/>
          </a:prstGeom>
        </p:spPr>
      </p:pic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0" y="29347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+mn-lt"/>
              </a:rPr>
              <a:t>Trópusi éjszakák alakulása</a:t>
            </a:r>
            <a:endParaRPr lang="pl-PL" altLang="pl-PL" sz="2000" b="1" dirty="0">
              <a:latin typeface="+mn-lt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068625" y="3235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1981-2010</a:t>
            </a:r>
            <a:endParaRPr lang="en-US" dirty="0">
              <a:latin typeface="+mn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8438" y="378171"/>
            <a:ext cx="3765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Meleg éjszaka</a:t>
            </a:r>
          </a:p>
          <a:p>
            <a:r>
              <a:rPr lang="pl-PL" altLang="pl-PL" sz="2000" dirty="0" smtClean="0">
                <a:latin typeface="+mn-lt"/>
              </a:rPr>
              <a:t>T</a:t>
            </a:r>
            <a:r>
              <a:rPr lang="pl-PL" altLang="pl-PL" sz="2000" baseline="-25000" dirty="0" smtClean="0">
                <a:latin typeface="+mn-lt"/>
              </a:rPr>
              <a:t>min</a:t>
            </a:r>
            <a:r>
              <a:rPr lang="pl-PL" altLang="pl-PL" sz="2000" dirty="0" smtClean="0">
                <a:latin typeface="+mn-lt"/>
              </a:rPr>
              <a:t> </a:t>
            </a:r>
            <a:r>
              <a:rPr lang="pl-PL" altLang="pl-PL" sz="2000" dirty="0">
                <a:latin typeface="+mn-lt"/>
              </a:rPr>
              <a:t>≥ </a:t>
            </a:r>
            <a:r>
              <a:rPr lang="pl-PL" altLang="pl-PL" sz="2000" dirty="0" smtClean="0">
                <a:latin typeface="+mn-lt"/>
              </a:rPr>
              <a:t>20°C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088583" y="-2881"/>
            <a:ext cx="8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Szeged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8437" y="1023688"/>
            <a:ext cx="37650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Az évszázad végére </a:t>
            </a:r>
          </a:p>
          <a:p>
            <a:r>
              <a:rPr lang="pl-PL" altLang="pl-PL" sz="2000" dirty="0" smtClean="0">
                <a:latin typeface="+mn-lt"/>
              </a:rPr>
              <a:t>RCP 4.5 esetén </a:t>
            </a:r>
          </a:p>
          <a:p>
            <a:r>
              <a:rPr lang="pl-PL" altLang="pl-PL" sz="2000" dirty="0" smtClean="0">
                <a:latin typeface="+mn-lt"/>
              </a:rPr>
              <a:t>+ 10-15 nap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904537" y="1323593"/>
            <a:ext cx="3765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RCP 8.5 esetén </a:t>
            </a:r>
          </a:p>
          <a:p>
            <a:r>
              <a:rPr lang="pl-PL" altLang="pl-PL" sz="2000" dirty="0" smtClean="0">
                <a:latin typeface="+mn-lt"/>
              </a:rPr>
              <a:t>+ 30-35 nap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58437" y="2040409"/>
            <a:ext cx="51015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Az évszázad második felében jóval gyakoribb hőhullámok a városi területeken</a:t>
            </a:r>
            <a:endParaRPr lang="pl-PL" alt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3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" y="876165"/>
            <a:ext cx="2160000" cy="6991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6" y="1695315"/>
            <a:ext cx="2160000" cy="6417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06" y="876165"/>
            <a:ext cx="2160000" cy="6886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06" y="1695316"/>
            <a:ext cx="2160000" cy="64173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2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Mit lehet </a:t>
            </a:r>
            <a:r>
              <a:rPr lang="hu-HU" altLang="hu-HU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tenni városklíma és </a:t>
            </a:r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klímaváltozás </a:t>
            </a:r>
            <a:r>
              <a:rPr lang="hu-HU" altLang="hu-HU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kedvezőtlen </a:t>
            </a:r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hatásai ellen?</a:t>
            </a:r>
            <a:endParaRPr lang="hu-HU" altLang="hu-HU" sz="24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76234" y="476055"/>
            <a:ext cx="1632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Sűrű beépítés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963674" y="476055"/>
            <a:ext cx="18961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Ritka beépítés</a:t>
            </a:r>
            <a:endParaRPr lang="pl-PL" altLang="pl-PL" sz="2000" dirty="0">
              <a:latin typeface="+mn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47823" y="628515"/>
            <a:ext cx="2676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Hőmérsékleti többlet</a:t>
            </a:r>
            <a:endParaRPr lang="pl-PL" altLang="pl-PL" sz="2000" dirty="0"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7823" y="1057140"/>
            <a:ext cx="2676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>
                <a:latin typeface="+mn-lt"/>
              </a:rPr>
              <a:t>Hő </a:t>
            </a:r>
            <a:r>
              <a:rPr lang="pl-PL" altLang="pl-PL" sz="2000" dirty="0" smtClean="0">
                <a:latin typeface="+mn-lt"/>
              </a:rPr>
              <a:t>stressz</a:t>
            </a:r>
            <a:endParaRPr lang="pl-PL" altLang="pl-PL" sz="2000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47823" y="1495290"/>
            <a:ext cx="2676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>
                <a:latin typeface="+mn-lt"/>
              </a:rPr>
              <a:t>Halálozási többlet</a:t>
            </a:r>
            <a:endParaRPr lang="pl-PL" altLang="pl-PL" sz="2000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247823" y="1971405"/>
            <a:ext cx="2676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Energia felhasználás</a:t>
            </a:r>
            <a:endParaRPr lang="pl-PL" altLang="pl-PL" sz="2000" dirty="0">
              <a:latin typeface="+mn-lt"/>
            </a:endParaRPr>
          </a:p>
        </p:txBody>
      </p:sp>
      <p:sp>
        <p:nvSpPr>
          <p:cNvPr id="13" name="Mínuszjel 12"/>
          <p:cNvSpPr/>
          <p:nvPr/>
        </p:nvSpPr>
        <p:spPr>
          <a:xfrm>
            <a:off x="5815651" y="666499"/>
            <a:ext cx="259449" cy="3740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2793519" y="666499"/>
            <a:ext cx="350251" cy="350251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Mínuszjel 14"/>
          <p:cNvSpPr/>
          <p:nvPr/>
        </p:nvSpPr>
        <p:spPr>
          <a:xfrm>
            <a:off x="5815651" y="1111733"/>
            <a:ext cx="259449" cy="3740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Pluszjel 15"/>
          <p:cNvSpPr/>
          <p:nvPr/>
        </p:nvSpPr>
        <p:spPr>
          <a:xfrm>
            <a:off x="2793519" y="1111733"/>
            <a:ext cx="350251" cy="350251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5815651" y="1571280"/>
            <a:ext cx="259449" cy="3740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Pluszjel 17"/>
          <p:cNvSpPr/>
          <p:nvPr/>
        </p:nvSpPr>
        <p:spPr>
          <a:xfrm>
            <a:off x="2793519" y="1571280"/>
            <a:ext cx="350251" cy="350251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Mínuszjel 18"/>
          <p:cNvSpPr/>
          <p:nvPr/>
        </p:nvSpPr>
        <p:spPr>
          <a:xfrm>
            <a:off x="5815651" y="2021264"/>
            <a:ext cx="259449" cy="3740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Pluszjel 19"/>
          <p:cNvSpPr/>
          <p:nvPr/>
        </p:nvSpPr>
        <p:spPr>
          <a:xfrm>
            <a:off x="2793519" y="2021264"/>
            <a:ext cx="350251" cy="350251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31004" y="2846293"/>
            <a:ext cx="8081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Adott városrész esetén mérsékli a városklíma és a klímaváltozás kedvezőtlen hatásait: 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31004" y="3477039"/>
            <a:ext cx="8081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- A bépített terület arányának csökkentése vagy alacsonyan tartása 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31004" y="3840071"/>
            <a:ext cx="8081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- Nagyobb területő zöld felület, növényzet (párolgás)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47823" y="2392740"/>
            <a:ext cx="2676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Légszennyezés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5" name="Mínuszjel 24"/>
          <p:cNvSpPr/>
          <p:nvPr/>
        </p:nvSpPr>
        <p:spPr>
          <a:xfrm>
            <a:off x="5815651" y="2442599"/>
            <a:ext cx="259449" cy="3740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793519" y="2442599"/>
            <a:ext cx="350251" cy="350251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31004" y="4402489"/>
            <a:ext cx="8081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Az arányaiban ritkább beépítési típus kiválasztása további előnyökkel is jár: </a:t>
            </a:r>
            <a:endParaRPr lang="pl-PL" altLang="pl-PL" sz="2000" dirty="0">
              <a:latin typeface="+mn-lt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31004" y="4806694"/>
            <a:ext cx="8081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- Kisebb hőstresz miatt az egészséges emberek rekreációja is könnyebb  </a:t>
            </a:r>
            <a:endParaRPr lang="pl-PL" altLang="pl-PL" sz="2000" dirty="0">
              <a:latin typeface="+mn-lt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31004" y="5169726"/>
            <a:ext cx="8612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- Az alacsonyabb hő többlet miatt kevesebb enernga szükséges légkondicionálásra</a:t>
            </a:r>
            <a:endParaRPr lang="pl-PL" altLang="pl-PL" sz="2000" dirty="0">
              <a:latin typeface="+mn-lt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31004" y="5515383"/>
            <a:ext cx="86129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- Ritkább beépítés miatt élénkebb a ventiláció, alacsonyabb a légszennyező anyagok koncentrációja</a:t>
            </a:r>
            <a:endParaRPr lang="pl-PL" altLang="pl-PL" sz="2000" dirty="0">
              <a:latin typeface="+mn-lt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31004" y="6188961"/>
            <a:ext cx="8081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altLang="pl-PL" sz="2000" dirty="0" smtClean="0">
                <a:latin typeface="+mn-lt"/>
              </a:rPr>
              <a:t>- Kedvező termikus komfort tudat alatt kihathat a lakásvásárlók döntésire  </a:t>
            </a:r>
            <a:endParaRPr lang="pl-PL" alt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7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arosklima-hatotenye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1" y="924189"/>
            <a:ext cx="7188878" cy="49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Városklíma</a:t>
            </a:r>
            <a:endParaRPr lang="hu-HU" altLang="hu-HU" sz="24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8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385197" y="1243579"/>
            <a:ext cx="8351837" cy="2879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 bwMode="auto">
          <a:xfrm>
            <a:off x="2036334" y="5197536"/>
            <a:ext cx="5049561" cy="11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Dr Gál Tamás</a:t>
            </a:r>
          </a:p>
          <a:p>
            <a:pPr eaLnBrk="1" hangingPunct="1"/>
            <a:r>
              <a:rPr lang="hu-H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tszvh. egyetemi adjunktus</a:t>
            </a:r>
          </a:p>
          <a:p>
            <a:pPr eaLnBrk="1" hangingPunct="1"/>
            <a:r>
              <a:rPr lang="hu-H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  <a:t>tgal@geo.u-szeged.hu</a:t>
            </a:r>
            <a:br>
              <a:rPr lang="hu-H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anose="020B0604020202020204" pitchFamily="34" charset="0"/>
              </a:rPr>
            </a:br>
            <a:endParaRPr lang="hu-HU" altLang="hu-H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6513082"/>
            <a:ext cx="667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Város</a:t>
            </a:r>
            <a:r>
              <a:rPr lang="en-US" sz="1400" dirty="0"/>
              <a:t>-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lakáspolitika</a:t>
            </a:r>
            <a:r>
              <a:rPr lang="en-US" sz="1400" dirty="0"/>
              <a:t>, </a:t>
            </a:r>
            <a:r>
              <a:rPr lang="en-US" sz="1400" dirty="0" err="1"/>
              <a:t>ingatlanpiac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 smtClean="0"/>
              <a:t>éghajlatváltozás</a:t>
            </a:r>
            <a:r>
              <a:rPr lang="hu-HU" sz="1400" dirty="0" smtClean="0"/>
              <a:t>, </a:t>
            </a:r>
            <a:r>
              <a:rPr lang="en-US" sz="1400" dirty="0" err="1" smtClean="0"/>
              <a:t>Szakpolitikai</a:t>
            </a:r>
            <a:r>
              <a:rPr lang="en-US" sz="1400" dirty="0" smtClean="0"/>
              <a:t> </a:t>
            </a:r>
            <a:r>
              <a:rPr lang="en-US" sz="1400" dirty="0" err="1"/>
              <a:t>konferencia</a:t>
            </a:r>
            <a:endParaRPr lang="en-US" sz="1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487084" y="64886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2016.04.07.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282" y="4018518"/>
            <a:ext cx="1608443" cy="8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</a:t>
            </a:r>
            <a:r>
              <a:rPr lang="hu-HU" altLang="hu-HU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hőmérséklet módosulása a városban</a:t>
            </a: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395288" y="792163"/>
            <a:ext cx="451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u-HU" alt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városi </a:t>
            </a:r>
            <a:r>
              <a:rPr lang="hu-HU" altLang="hu-H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hősziget</a:t>
            </a:r>
            <a:r>
              <a:rPr lang="hu-HU" altLang="hu-H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</a:t>
            </a:r>
            <a:r>
              <a:rPr lang="hu-HU" altLang="hu-H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urban</a:t>
            </a:r>
            <a:r>
              <a:rPr lang="hu-HU" altLang="hu-H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hu-HU" altLang="hu-H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heat</a:t>
            </a:r>
            <a:r>
              <a:rPr lang="hu-HU" altLang="hu-H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hu-HU" altLang="hu-H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island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– UHI)</a:t>
            </a:r>
            <a:r>
              <a:rPr lang="hu-HU" altLang="hu-HU" sz="2000" dirty="0">
                <a:latin typeface="+mj-lt"/>
              </a:rPr>
              <a:t> </a:t>
            </a:r>
          </a:p>
        </p:txBody>
      </p:sp>
      <p:sp>
        <p:nvSpPr>
          <p:cNvPr id="339976" name="Line 8"/>
          <p:cNvSpPr>
            <a:spLocks noChangeShapeType="1"/>
          </p:cNvSpPr>
          <p:nvPr/>
        </p:nvSpPr>
        <p:spPr bwMode="auto">
          <a:xfrm>
            <a:off x="4859338" y="1022350"/>
            <a:ext cx="3603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5364163" y="782638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városi és külső területek hőmérsékleti különbsége</a:t>
            </a: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755650" y="1412875"/>
            <a:ext cx="836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fajtái: </a:t>
            </a:r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2032000" y="15065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 sz="2000">
              <a:latin typeface="+mj-lt"/>
            </a:endParaRPr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1671638" y="1435100"/>
            <a:ext cx="1504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 </a:t>
            </a:r>
            <a:r>
              <a:rPr lang="hu-HU" altLang="hu-H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légtérben</a:t>
            </a:r>
          </a:p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 </a:t>
            </a:r>
            <a:r>
              <a:rPr lang="hu-HU" altLang="hu-H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felszínen</a:t>
            </a:r>
          </a:p>
          <a:p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 felszín alatt</a:t>
            </a:r>
          </a:p>
        </p:txBody>
      </p:sp>
      <p:pic>
        <p:nvPicPr>
          <p:cNvPr id="339992" name="Picture 24" descr="T-pattern-Roth-1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2301875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93" name="Rectangle 25"/>
          <p:cNvSpPr>
            <a:spLocks noChangeArrowheads="1"/>
          </p:cNvSpPr>
          <p:nvPr/>
        </p:nvSpPr>
        <p:spPr bwMode="auto">
          <a:xfrm>
            <a:off x="323850" y="6021388"/>
            <a:ext cx="2881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Példa a kora hajnali felszínhőm. mintázatára</a:t>
            </a:r>
          </a:p>
        </p:txBody>
      </p:sp>
      <p:pic>
        <p:nvPicPr>
          <p:cNvPr id="3399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4824413" cy="3427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95" name="Rectangle 27"/>
          <p:cNvSpPr>
            <a:spLocks noChangeArrowheads="1"/>
          </p:cNvSpPr>
          <p:nvPr/>
        </p:nvSpPr>
        <p:spPr bwMode="auto">
          <a:xfrm>
            <a:off x="3924300" y="3573463"/>
            <a:ext cx="576263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+mj-lt"/>
            </a:endParaRPr>
          </a:p>
        </p:txBody>
      </p:sp>
      <p:sp>
        <p:nvSpPr>
          <p:cNvPr id="339996" name="Rectangle 28"/>
          <p:cNvSpPr>
            <a:spLocks noChangeArrowheads="1"/>
          </p:cNvSpPr>
          <p:nvPr/>
        </p:nvSpPr>
        <p:spPr bwMode="auto">
          <a:xfrm>
            <a:off x="4284663" y="5961063"/>
            <a:ext cx="4068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Példa a teljesen kifejlődött éjszakai UHI intenzitás 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°C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) 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eloszlására</a:t>
            </a:r>
          </a:p>
        </p:txBody>
      </p:sp>
    </p:spTree>
    <p:extLst>
      <p:ext uri="{BB962C8B-B14F-4D97-AF65-F5344CB8AC3E}">
        <p14:creationId xmlns:p14="http://schemas.microsoft.com/office/powerpoint/2010/main" val="10788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4" grpId="0"/>
      <p:bldP spid="339985" grpId="0"/>
      <p:bldP spid="339987" grpId="0"/>
      <p:bldP spid="339993" grpId="0"/>
      <p:bldP spid="339995" grpId="0" animBg="1"/>
      <p:bldP spid="3399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9" y="128737"/>
            <a:ext cx="5364477" cy="67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 rot="5400000">
            <a:off x="7977930" y="1011687"/>
            <a:ext cx="153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Naplemente </a:t>
            </a:r>
            <a:endParaRPr lang="hu-HU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6528" y="68062"/>
            <a:ext cx="22914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kialakulása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5400000">
            <a:off x="7765168" y="3081526"/>
            <a:ext cx="19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Naplemente +6h 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 rot="5400000">
            <a:off x="7636604" y="5513519"/>
            <a:ext cx="225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Naplemente +14h 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 rot="16200000">
            <a:off x="1993851" y="3003106"/>
            <a:ext cx="19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Naplemente +2h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1860047" y="5322106"/>
            <a:ext cx="226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Naplemente +10h 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 rot="16200000">
            <a:off x="2001970" y="938823"/>
            <a:ext cx="19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Naplemente -2h </a:t>
            </a:r>
            <a:endParaRPr lang="hu-HU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36528" y="913321"/>
            <a:ext cx="22914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2014. Aug. 29-30.</a:t>
            </a:r>
          </a:p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Szeged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7_8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" y="793841"/>
            <a:ext cx="8882877" cy="48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37437" y="653829"/>
            <a:ext cx="59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Éves</a:t>
            </a:r>
            <a:endParaRPr lang="hu-HU" dirty="0">
              <a:latin typeface="+mn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44491" y="1578825"/>
            <a:ext cx="25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Kedvező időjárású napok</a:t>
            </a:r>
            <a:endParaRPr lang="hu-HU" dirty="0"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81444" y="297298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2014. Aug. 29-30.</a:t>
            </a:r>
            <a:endParaRPr lang="hu-HU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963780" y="450314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Hűlési ütem (°C/óra)</a:t>
            </a:r>
            <a:endParaRPr lang="hu-HU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64" y="5985190"/>
            <a:ext cx="5907036" cy="411481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5312" y="86912"/>
            <a:ext cx="720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és a hűlési ütem változása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5311" y="424509"/>
            <a:ext cx="19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Városi </a:t>
            </a:r>
            <a:r>
              <a:rPr lang="hu-HU" dirty="0" err="1" smtClean="0">
                <a:latin typeface="+mn-lt"/>
              </a:rPr>
              <a:t>hősziget</a:t>
            </a:r>
            <a:r>
              <a:rPr lang="hu-HU" dirty="0" smtClean="0">
                <a:latin typeface="+mn-lt"/>
              </a:rPr>
              <a:t> (°C)</a:t>
            </a:r>
            <a:endParaRPr lang="hu-HU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318" y="5996561"/>
            <a:ext cx="33371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Generalizált beépítési típusok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H="1" flipV="1">
            <a:off x="2863431" y="5604856"/>
            <a:ext cx="699354" cy="39170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3344491" y="5604857"/>
            <a:ext cx="1450281" cy="39170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3955781" y="5636002"/>
            <a:ext cx="1895295" cy="349189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endCxn id="11266" idx="2"/>
          </p:cNvCxnSpPr>
          <p:nvPr/>
        </p:nvCxnSpPr>
        <p:spPr>
          <a:xfrm flipH="1" flipV="1">
            <a:off x="4544139" y="5647372"/>
            <a:ext cx="2196297" cy="337820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 flipV="1">
            <a:off x="5275832" y="5624632"/>
            <a:ext cx="2409567" cy="39170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H="1" flipV="1">
            <a:off x="5747657" y="5620429"/>
            <a:ext cx="2836036" cy="386020"/>
          </a:xfrm>
          <a:prstGeom prst="straightConnector1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797400" y="6369175"/>
            <a:ext cx="997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sűrű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745559" y="6369175"/>
            <a:ext cx="997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ritka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72663" y="6578039"/>
            <a:ext cx="997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magas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4075123" y="6595416"/>
            <a:ext cx="11411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alacsony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101463" y="6595051"/>
            <a:ext cx="997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magas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984006" y="6580701"/>
            <a:ext cx="11411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alacsony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858145" y="6357459"/>
            <a:ext cx="20124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Beépítés sűrűség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866943" y="6566261"/>
            <a:ext cx="20124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Épület magasság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866549" y="6471502"/>
            <a:ext cx="11411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raktárházak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934498" y="6485371"/>
            <a:ext cx="13200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alig beépített</a:t>
            </a:r>
            <a:endParaRPr lang="hu-HU" altLang="hu-HU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318" y="6320039"/>
            <a:ext cx="33371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(LCZ)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58" y="0"/>
            <a:ext cx="6409510" cy="684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" y="1647691"/>
            <a:ext cx="1261875" cy="4084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" y="3782397"/>
            <a:ext cx="1261875" cy="3749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" y="5906150"/>
            <a:ext cx="1261875" cy="40233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07" y="1647691"/>
            <a:ext cx="1261875" cy="37490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08" y="3782397"/>
            <a:ext cx="1261875" cy="37490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09" y="6104555"/>
            <a:ext cx="1261875" cy="353569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534704" y="6458124"/>
            <a:ext cx="3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Év</a:t>
            </a:r>
            <a:endParaRPr lang="hu-HU" dirty="0"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1143320" y="6004575"/>
            <a:ext cx="56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+mn-lt"/>
              </a:rPr>
              <a:t>Nap</a:t>
            </a:r>
            <a:endParaRPr lang="hu-HU" dirty="0">
              <a:latin typeface="+mn-lt"/>
            </a:endParaRPr>
          </a:p>
        </p:txBody>
      </p:sp>
      <p:cxnSp>
        <p:nvCxnSpPr>
          <p:cNvPr id="19" name="Egyenes összekötő nyíllal 18"/>
          <p:cNvCxnSpPr>
            <a:stCxn id="16" idx="3"/>
          </p:cNvCxnSpPr>
          <p:nvPr/>
        </p:nvCxnSpPr>
        <p:spPr>
          <a:xfrm>
            <a:off x="1930389" y="6642790"/>
            <a:ext cx="325131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1446672" y="5605111"/>
            <a:ext cx="0" cy="30103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76" y="6331291"/>
            <a:ext cx="5907036" cy="41148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00" y="1517030"/>
            <a:ext cx="6930700" cy="4814261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9338" y="457200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Az évi középhőmérséklet módosulása Szegeden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városi </a:t>
            </a:r>
            <a:r>
              <a:rPr lang="hu-HU" altLang="hu-H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hősziget</a:t>
            </a:r>
            <a:r>
              <a:rPr lang="hu-HU" altLang="hu-H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hatásai</a:t>
            </a:r>
            <a:endParaRPr lang="hu-HU" altLang="hu-HU" sz="24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00263" y="1182050"/>
            <a:ext cx="775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nappal</a:t>
            </a:r>
            <a:endParaRPr lang="hu-HU" altLang="hu-H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72000" y="1793966"/>
            <a:ext cx="2804160" cy="26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20640" y="1187288"/>
            <a:ext cx="775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é</a:t>
            </a:r>
            <a:r>
              <a:rPr lang="hu-HU" altLang="hu-H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jjel</a:t>
            </a:r>
            <a:endParaRPr lang="hu-HU" altLang="hu-H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793273" y="1193865"/>
            <a:ext cx="1014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egész nap</a:t>
            </a:r>
            <a:endParaRPr lang="hu-HU" altLang="hu-H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082835" y="1532419"/>
            <a:ext cx="917428" cy="1263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4233028" y="1517030"/>
            <a:ext cx="154766" cy="912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4398397" y="1525842"/>
            <a:ext cx="956190" cy="246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04503" y="952937"/>
            <a:ext cx="268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Napi középhőmérséklet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503" y="1339842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1°C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4503" y="1812712"/>
            <a:ext cx="268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Nappali átlag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04503" y="2163935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Nincs különbség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04503" y="2744940"/>
            <a:ext cx="268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Éjjeli átlag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04503" y="3140554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+ 3°C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99201" y="3993040"/>
            <a:ext cx="210879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Hőmérséklet változás az elmúlt 100 évben Magyarországon</a:t>
            </a:r>
          </a:p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+ 1-1,5°C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90" y="4906117"/>
            <a:ext cx="5907036" cy="4114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90" y="516479"/>
            <a:ext cx="7010233" cy="4253013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4503" y="116369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klímaindexek módosulása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4503" y="516479"/>
            <a:ext cx="748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Télen</a:t>
            </a:r>
            <a:endParaRPr lang="hu-HU" altLang="hu-H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503" y="851303"/>
            <a:ext cx="2020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fagyos nap</a:t>
            </a:r>
          </a:p>
          <a:p>
            <a:r>
              <a:rPr lang="hu-HU" altLang="hu-H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hu-HU" altLang="hu-HU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min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&lt; 0°C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4503" y="1522728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- 15-20 nap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4503" y="1898223"/>
            <a:ext cx="2020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fűtési nap</a:t>
            </a:r>
          </a:p>
          <a:p>
            <a:r>
              <a:rPr lang="hu-HU" altLang="hu-H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hu-HU" altLang="hu-HU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átlag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&lt; 15°C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04503" y="2613193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- 10 nap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4503" y="3078862"/>
            <a:ext cx="1158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Nyáron</a:t>
            </a:r>
            <a:endParaRPr lang="hu-HU" alt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4503" y="3413686"/>
            <a:ext cx="2020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hőség nap</a:t>
            </a:r>
          </a:p>
          <a:p>
            <a:r>
              <a:rPr lang="hu-HU" altLang="hu-H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hu-HU" altLang="hu-HU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max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&gt; 30°C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04503" y="4085111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+ 10 nap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4503" y="4460606"/>
            <a:ext cx="2020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sörkerti nap</a:t>
            </a:r>
          </a:p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hu-HU" altLang="hu-HU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21h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&gt; 20°C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04503" y="5166867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+ 35 nap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503" y="5610409"/>
            <a:ext cx="2020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meleg éjszaka</a:t>
            </a:r>
          </a:p>
          <a:p>
            <a:r>
              <a:rPr lang="hu-HU" altLang="hu-H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hu-HU" altLang="hu-HU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min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&gt; 17°C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4503" y="6281834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+ 20 nap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055390" y="5610409"/>
            <a:ext cx="2020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trópusi éjszaka</a:t>
            </a:r>
          </a:p>
          <a:p>
            <a:r>
              <a:rPr lang="hu-HU" altLang="hu-H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hu-HU" altLang="hu-HU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min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&gt; 20°C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055390" y="6281834"/>
            <a:ext cx="2020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+ 15 nap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8" name="Picture 6" descr="halalozas-2003-Paris-sz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058257"/>
            <a:ext cx="7273925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301625" y="6214332"/>
            <a:ext cx="8610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Min., </a:t>
            </a:r>
            <a:r>
              <a:rPr lang="hu-HU" alt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max</a:t>
            </a: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hőmérsékletek és a többlethalálozás változása Párizsban 2003 nyarán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9338" y="126275"/>
            <a:ext cx="5886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hőhullámok és a városi </a:t>
            </a:r>
            <a:r>
              <a:rPr lang="hu-HU" altLang="hu-H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endParaRPr lang="hu-HU" alt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9337" y="593186"/>
            <a:ext cx="65488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hőhullámok idején megnövekszik az elhalálozások száma 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9337" y="986153"/>
            <a:ext cx="65488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 napi minimum hőmérséklet alakulása kiemelten fontos 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9337" y="1405251"/>
            <a:ext cx="8682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Városokban a napi minimum hőmérséklet a városi </a:t>
            </a:r>
            <a:r>
              <a:rPr lang="hu-HU" altLang="hu-H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hősziget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miatt jóval magasabb</a:t>
            </a:r>
            <a:endParaRPr lang="hu-HU" alt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5848</TotalTime>
  <Words>847</Words>
  <Application>Microsoft Office PowerPoint</Application>
  <PresentationFormat>Diavetítés a képernyőre (4:3 oldalarány)</PresentationFormat>
  <Paragraphs>200</Paragraphs>
  <Slides>20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Office-téma</vt:lpstr>
      <vt:lpstr>Hosszabb hőhullámok, magasabb elhalálozás városainkban –  városklíma és klímaváltozás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fgfc</dc:title>
  <dc:creator>Skarbit Nóri</dc:creator>
  <cp:lastModifiedBy>Gál Tamás</cp:lastModifiedBy>
  <cp:revision>352</cp:revision>
  <dcterms:created xsi:type="dcterms:W3CDTF">2013-11-27T18:19:34Z</dcterms:created>
  <dcterms:modified xsi:type="dcterms:W3CDTF">2016-04-06T20:08:50Z</dcterms:modified>
</cp:coreProperties>
</file>