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78" r:id="rId5"/>
    <p:sldId id="259" r:id="rId6"/>
    <p:sldId id="279" r:id="rId7"/>
    <p:sldId id="260" r:id="rId8"/>
    <p:sldId id="275" r:id="rId9"/>
    <p:sldId id="276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80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81" r:id="rId2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9" autoAdjust="0"/>
    <p:restoredTop sz="86486" autoAdjust="0"/>
  </p:normalViewPr>
  <p:slideViewPr>
    <p:cSldViewPr>
      <p:cViewPr varScale="1">
        <p:scale>
          <a:sx n="75" d="100"/>
          <a:sy n="75" d="100"/>
        </p:scale>
        <p:origin x="-18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2" y="10021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23C4A-D341-4017-B669-ECA50BB80F80}" type="datetimeFigureOut">
              <a:rPr lang="hu-HU" smtClean="0"/>
              <a:pPr/>
              <a:t>2014.03.17.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C03B8-2B2A-4AE0-A8B4-12B10BF79AA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6AA88-E657-4BC5-B61F-30606A2FF7CA}" type="datetimeFigureOut">
              <a:rPr lang="hu-HU" smtClean="0"/>
              <a:pPr/>
              <a:t>2014.03.17.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BBFB8-D7FA-4ECF-B0CC-DB354B13A25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Martfű általános bemutatása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BBFB8-D7FA-4ECF-B0CC-DB354B13A258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BBFB8-D7FA-4ECF-B0CC-DB354B13A258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3/17/2014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drkissedit@ph.martfu.hu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hyperlink" Target="http://www.martfu.h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5536" y="1371600"/>
            <a:ext cx="8352928" cy="1828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Martfű Fenntartható Energetikai akcióterve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3400" y="3789040"/>
            <a:ext cx="7854696" cy="1584176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A bemutatót készítette</a:t>
            </a:r>
          </a:p>
          <a:p>
            <a:pPr algn="ctr"/>
            <a:r>
              <a:rPr lang="hu-HU" dirty="0" smtClean="0"/>
              <a:t>Dr. Kiss Edit </a:t>
            </a:r>
          </a:p>
          <a:p>
            <a:pPr algn="ctr"/>
            <a:r>
              <a:rPr lang="hu-HU" dirty="0" smtClean="0"/>
              <a:t>Martfű Város Polgármestere</a:t>
            </a:r>
          </a:p>
          <a:p>
            <a:pPr algn="ctr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783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060848"/>
            <a:ext cx="5256584" cy="35266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Szolgáltatások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Kereskedelem</a:t>
            </a:r>
          </a:p>
          <a:p>
            <a:r>
              <a:rPr lang="hu-HU" dirty="0" smtClean="0"/>
              <a:t>Turizmus, fürdő</a:t>
            </a:r>
          </a:p>
          <a:p>
            <a:r>
              <a:rPr lang="hu-HU" dirty="0" smtClean="0"/>
              <a:t>Közlekedés</a:t>
            </a:r>
          </a:p>
          <a:p>
            <a:r>
              <a:rPr lang="hu-HU" dirty="0" smtClean="0"/>
              <a:t>Egészségügy</a:t>
            </a:r>
          </a:p>
          <a:p>
            <a:r>
              <a:rPr lang="hu-HU" dirty="0" smtClean="0"/>
              <a:t>Iskolák</a:t>
            </a:r>
          </a:p>
          <a:p>
            <a:endParaRPr lang="hu-HU" dirty="0"/>
          </a:p>
        </p:txBody>
      </p:sp>
      <p:pic>
        <p:nvPicPr>
          <p:cNvPr id="5" name="Kép 4" descr="furdo205_1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581128"/>
            <a:ext cx="2592288" cy="17416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Lakások, lakótelepek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Óváros</a:t>
            </a:r>
          </a:p>
          <a:p>
            <a:r>
              <a:rPr lang="hu-HU" dirty="0" smtClean="0"/>
              <a:t>Kertváros</a:t>
            </a:r>
          </a:p>
          <a:p>
            <a:r>
              <a:rPr lang="hu-HU" dirty="0" smtClean="0"/>
              <a:t>Bata-telep</a:t>
            </a:r>
          </a:p>
          <a:p>
            <a:r>
              <a:rPr lang="hu-HU" dirty="0" smtClean="0"/>
              <a:t>Telepszerű </a:t>
            </a:r>
          </a:p>
          <a:p>
            <a:pPr>
              <a:buNone/>
            </a:pPr>
            <a:r>
              <a:rPr lang="hu-HU" dirty="0" smtClean="0"/>
              <a:t>	épületek</a:t>
            </a:r>
          </a:p>
          <a:p>
            <a:endParaRPr lang="hu-HU" dirty="0"/>
          </a:p>
        </p:txBody>
      </p:sp>
      <p:pic>
        <p:nvPicPr>
          <p:cNvPr id="4" name="Kép 3" descr="pp-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4365104"/>
            <a:ext cx="3121152" cy="2093976"/>
          </a:xfrm>
          <a:prstGeom prst="rect">
            <a:avLst/>
          </a:prstGeom>
        </p:spPr>
      </p:pic>
      <p:pic>
        <p:nvPicPr>
          <p:cNvPr id="6" name="Kép 5" descr="pp-2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4437112"/>
            <a:ext cx="3121152" cy="2087880"/>
          </a:xfrm>
          <a:prstGeom prst="rect">
            <a:avLst/>
          </a:prstGeom>
        </p:spPr>
      </p:pic>
      <p:pic>
        <p:nvPicPr>
          <p:cNvPr id="7" name="Kép 6" descr="pp-2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988840"/>
            <a:ext cx="3121152" cy="2093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Lakónépesség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Demográfiai folyamatok</a:t>
            </a:r>
          </a:p>
          <a:p>
            <a:r>
              <a:rPr lang="hu-HU" dirty="0" smtClean="0"/>
              <a:t>Mai lakónépesség</a:t>
            </a:r>
          </a:p>
          <a:p>
            <a:endParaRPr lang="hu-HU" dirty="0"/>
          </a:p>
        </p:txBody>
      </p:sp>
      <p:pic>
        <p:nvPicPr>
          <p:cNvPr id="8" name="Kép 7" descr="pp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564904"/>
            <a:ext cx="5115189" cy="3431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Kép 9" descr="pp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3096"/>
            <a:ext cx="3084576" cy="2340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 fontScale="90000"/>
          </a:bodyPr>
          <a:lstStyle/>
          <a:p>
            <a:r>
              <a:rPr lang="hu-HU" sz="4400" b="1" dirty="0" smtClean="0"/>
              <a:t>II. MARTFŰ ENERGETIKAI JELLEMZŐI, ADOTTSÁGAI</a:t>
            </a:r>
            <a:endParaRPr lang="hu-HU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28083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b="1" dirty="0" smtClean="0"/>
              <a:t>Energia fogyasztók</a:t>
            </a:r>
            <a:r>
              <a:rPr lang="hu-HU" dirty="0" smtClean="0"/>
              <a:t>:</a:t>
            </a:r>
          </a:p>
          <a:p>
            <a:pPr>
              <a:buNone/>
            </a:pPr>
            <a:r>
              <a:rPr lang="hu-HU" b="1" dirty="0" smtClean="0"/>
              <a:t>Legnagyobb fogyasztók az ipari üzemek és vállalkozások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Energetikai szempontból legjelentősebb fogyasztók:</a:t>
            </a:r>
          </a:p>
          <a:p>
            <a:r>
              <a:rPr lang="hu-HU" dirty="0" smtClean="0"/>
              <a:t>Bunge </a:t>
            </a:r>
            <a:r>
              <a:rPr lang="hu-HU" dirty="0" err="1" smtClean="0"/>
              <a:t>Zrt</a:t>
            </a:r>
            <a:endParaRPr lang="hu-HU" dirty="0" smtClean="0"/>
          </a:p>
          <a:p>
            <a:r>
              <a:rPr lang="hu-HU" dirty="0" smtClean="0"/>
              <a:t>Heineken Hungária </a:t>
            </a:r>
            <a:r>
              <a:rPr lang="hu-HU" dirty="0" err="1" smtClean="0"/>
              <a:t>Zrt</a:t>
            </a:r>
            <a:r>
              <a:rPr lang="hu-HU" dirty="0" smtClean="0"/>
              <a:t>. Martfűi Sörgyára</a:t>
            </a:r>
          </a:p>
          <a:p>
            <a:r>
              <a:rPr lang="hu-HU" dirty="0" smtClean="0"/>
              <a:t>Tisza Ipartelep</a:t>
            </a:r>
          </a:p>
          <a:p>
            <a:r>
              <a:rPr lang="hu-HU" dirty="0" smtClean="0"/>
              <a:t>Toma </a:t>
            </a:r>
            <a:r>
              <a:rPr lang="hu-HU" dirty="0" err="1" smtClean="0"/>
              <a:t>Bau</a:t>
            </a:r>
            <a:r>
              <a:rPr lang="hu-HU" dirty="0" smtClean="0"/>
              <a:t> </a:t>
            </a:r>
            <a:r>
              <a:rPr lang="hu-HU" dirty="0" err="1" smtClean="0"/>
              <a:t>Zrt</a:t>
            </a:r>
            <a:r>
              <a:rPr lang="hu-HU" dirty="0" smtClean="0"/>
              <a:t>. (turizmus szempontjából jelentős)</a:t>
            </a:r>
          </a:p>
          <a:p>
            <a:pPr>
              <a:buNone/>
            </a:pPr>
            <a:r>
              <a:rPr lang="hu-HU" b="1" dirty="0" smtClean="0"/>
              <a:t>Majd a lakosság</a:t>
            </a:r>
            <a:r>
              <a:rPr lang="hu-HU" dirty="0" smtClean="0"/>
              <a:t> (Egyre kisebb teherbíró képességgel)</a:t>
            </a:r>
          </a:p>
          <a:p>
            <a:pPr>
              <a:buNone/>
            </a:pPr>
            <a:r>
              <a:rPr lang="hu-HU" b="1" dirty="0" smtClean="0"/>
              <a:t>Végül az önkormányzat és intézményei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5" name="Kép 4" descr="albumokból 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319738"/>
            <a:ext cx="3729557" cy="2349621"/>
          </a:xfrm>
          <a:prstGeom prst="rect">
            <a:avLst/>
          </a:prstGeom>
        </p:spPr>
      </p:pic>
      <p:pic>
        <p:nvPicPr>
          <p:cNvPr id="6" name="Kép 5" descr="furdo2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348880"/>
            <a:ext cx="2585279" cy="1736984"/>
          </a:xfrm>
          <a:prstGeom prst="rect">
            <a:avLst/>
          </a:prstGeom>
        </p:spPr>
      </p:pic>
      <p:pic>
        <p:nvPicPr>
          <p:cNvPr id="8" name="Kép 7" descr="pp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299425"/>
            <a:ext cx="4464496" cy="2428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Energiaforrások, ellátórendszerek: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35480"/>
            <a:ext cx="7355160" cy="408580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u-HU" b="1" dirty="0" smtClean="0"/>
              <a:t>Villamos Energia: </a:t>
            </a:r>
            <a:r>
              <a:rPr lang="hu-HU" dirty="0" smtClean="0"/>
              <a:t>Szinte kizárólag a távvezetékes rendszerből érkezik:</a:t>
            </a:r>
          </a:p>
          <a:p>
            <a:r>
              <a:rPr lang="hu-HU" dirty="0" smtClean="0"/>
              <a:t>az ipari üzemekhez, a vállalkozásokhoz és a lakossághoz teljes egészében,</a:t>
            </a:r>
          </a:p>
          <a:p>
            <a:r>
              <a:rPr lang="hu-HU" dirty="0" smtClean="0"/>
              <a:t>az önkormányzat az utóbbi két évben napelemes beruházásokat végzett, és az intézmények világítás-korszerűsítését is elvégezte.</a:t>
            </a:r>
          </a:p>
          <a:p>
            <a:pPr>
              <a:buNone/>
            </a:pPr>
            <a:r>
              <a:rPr lang="hu-HU" b="1" dirty="0" smtClean="0"/>
              <a:t>Hő ellátás, gáz: </a:t>
            </a:r>
            <a:r>
              <a:rPr lang="hu-HU" dirty="0" smtClean="0"/>
              <a:t>Az utóbbi évekig egyeduralkodó a gáz.</a:t>
            </a:r>
          </a:p>
          <a:p>
            <a:pPr>
              <a:buNone/>
            </a:pPr>
            <a:r>
              <a:rPr lang="hu-HU" dirty="0" smtClean="0"/>
              <a:t>2004-től megindult a megújuló energiák használata:</a:t>
            </a:r>
          </a:p>
          <a:p>
            <a:r>
              <a:rPr lang="hu-HU" dirty="0" smtClean="0"/>
              <a:t>Bunge: biomassza hőenergia, villamos energia</a:t>
            </a:r>
          </a:p>
          <a:p>
            <a:r>
              <a:rPr lang="hu-HU" dirty="0" smtClean="0"/>
              <a:t>Sörgyár: biogáz</a:t>
            </a:r>
          </a:p>
          <a:p>
            <a:r>
              <a:rPr lang="hu-HU" dirty="0" smtClean="0"/>
              <a:t>Önkormányzat: termál energia a Tisza Joule Kft-től</a:t>
            </a:r>
          </a:p>
          <a:p>
            <a:pPr>
              <a:buNone/>
            </a:pPr>
            <a:r>
              <a:rPr lang="hu-HU" dirty="0" smtClean="0"/>
              <a:t>A közlekedés energiaigénye stagnál.</a:t>
            </a:r>
          </a:p>
          <a:p>
            <a:endParaRPr lang="hu-HU" dirty="0"/>
          </a:p>
        </p:txBody>
      </p:sp>
      <p:pic>
        <p:nvPicPr>
          <p:cNvPr id="4" name="Kép 3" descr="DSC_08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3140968"/>
            <a:ext cx="2232248" cy="3336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„Megújuló” lehetőségek: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u-HU" dirty="0" smtClean="0"/>
              <a:t>Martfűn két termálkút működik:</a:t>
            </a:r>
          </a:p>
          <a:p>
            <a:r>
              <a:rPr lang="hu-HU" dirty="0" smtClean="0"/>
              <a:t>- Gyógyfürdő - Toma </a:t>
            </a:r>
            <a:r>
              <a:rPr lang="hu-HU" dirty="0" err="1" smtClean="0"/>
              <a:t>Bau</a:t>
            </a:r>
            <a:r>
              <a:rPr lang="hu-HU" dirty="0" smtClean="0"/>
              <a:t> </a:t>
            </a:r>
            <a:r>
              <a:rPr lang="hu-HU" dirty="0" err="1" smtClean="0"/>
              <a:t>Zrt</a:t>
            </a:r>
            <a:r>
              <a:rPr lang="hu-HU" dirty="0" smtClean="0"/>
              <a:t>.</a:t>
            </a:r>
          </a:p>
          <a:p>
            <a:r>
              <a:rPr lang="hu-HU" dirty="0" smtClean="0"/>
              <a:t>- </a:t>
            </a:r>
            <a:r>
              <a:rPr lang="hu-HU" dirty="0" err="1" smtClean="0"/>
              <a:t>Távhő</a:t>
            </a:r>
            <a:r>
              <a:rPr lang="hu-HU" dirty="0" smtClean="0"/>
              <a:t> ellátásra: Tisza Joule Kft.</a:t>
            </a:r>
          </a:p>
          <a:p>
            <a:pPr>
              <a:buNone/>
            </a:pPr>
            <a:r>
              <a:rPr lang="hu-HU" dirty="0" smtClean="0"/>
              <a:t>Kedvezőek a helyi adottságok a </a:t>
            </a:r>
          </a:p>
          <a:p>
            <a:r>
              <a:rPr lang="hu-HU" dirty="0" smtClean="0"/>
              <a:t>napenergia és a</a:t>
            </a:r>
          </a:p>
          <a:p>
            <a:r>
              <a:rPr lang="hu-HU" dirty="0" smtClean="0"/>
              <a:t>szélenergia hasznosítására.</a:t>
            </a:r>
          </a:p>
          <a:p>
            <a:pPr>
              <a:buNone/>
            </a:pPr>
            <a:r>
              <a:rPr lang="hu-HU" dirty="0" smtClean="0"/>
              <a:t>Martfű mezőgazdasági vidéken fekszik, kedvező viszonyok adottak az intenzív szántóföldi  növénytermesztéshez, ezzel a biomassza hasznosításra.</a:t>
            </a:r>
          </a:p>
          <a:p>
            <a:pPr>
              <a:buNone/>
            </a:pPr>
            <a:r>
              <a:rPr lang="hu-HU" dirty="0" smtClean="0"/>
              <a:t>Adottak a további, általános lehetőségek:</a:t>
            </a:r>
          </a:p>
          <a:p>
            <a:r>
              <a:rPr lang="hu-HU" dirty="0" smtClean="0"/>
              <a:t>hulladékok hasznosítására</a:t>
            </a:r>
          </a:p>
          <a:p>
            <a:r>
              <a:rPr lang="hu-HU" dirty="0" smtClean="0"/>
              <a:t>szennyvíziszap hasznosítására</a:t>
            </a:r>
          </a:p>
          <a:p>
            <a:r>
              <a:rPr lang="hu-HU" dirty="0" smtClean="0"/>
              <a:t>víz, </a:t>
            </a:r>
            <a:r>
              <a:rPr lang="hu-HU" dirty="0" err="1" smtClean="0"/>
              <a:t>földhő</a:t>
            </a:r>
            <a:r>
              <a:rPr lang="hu-HU" dirty="0" smtClean="0"/>
              <a:t> adta lehetőségek hasznosítására.</a:t>
            </a:r>
          </a:p>
          <a:p>
            <a:endParaRPr lang="hu-HU" dirty="0"/>
          </a:p>
        </p:txBody>
      </p:sp>
      <p:pic>
        <p:nvPicPr>
          <p:cNvPr id="4" name="Kép 3" descr="725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2132856"/>
            <a:ext cx="2304256" cy="1545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hu-HU" sz="4000" b="1" dirty="0" smtClean="0"/>
              <a:t>III. STRATÉGIAI CÉLOK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08823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dirty="0" smtClean="0"/>
              <a:t>(A programmal elérni kívánt célok)</a:t>
            </a:r>
          </a:p>
          <a:p>
            <a:pPr>
              <a:buNone/>
            </a:pPr>
            <a:r>
              <a:rPr lang="hu-HU" b="1" dirty="0" smtClean="0"/>
              <a:t>A Képviselő-testület dokumentumba foglalt stratégiai céljai:</a:t>
            </a:r>
          </a:p>
          <a:p>
            <a:r>
              <a:rPr lang="hu-HU" dirty="0" smtClean="0"/>
              <a:t>a lakónépesség megtartása,</a:t>
            </a:r>
          </a:p>
          <a:p>
            <a:r>
              <a:rPr lang="hu-HU" dirty="0" smtClean="0"/>
              <a:t>a településen működő kis- és nagyvállalkozások  működésének megőrzése,</a:t>
            </a:r>
          </a:p>
          <a:p>
            <a:r>
              <a:rPr lang="hu-HU" dirty="0" smtClean="0"/>
              <a:t>korszerű energiagazdálkodás és hulladék-kezelés,</a:t>
            </a:r>
          </a:p>
          <a:p>
            <a:r>
              <a:rPr lang="hu-HU" dirty="0" smtClean="0"/>
              <a:t>a fejlesztések megvalósításához szükséges önerő és támogatási források előteremtése.</a:t>
            </a:r>
          </a:p>
          <a:p>
            <a:pPr algn="ctr"/>
            <a:endParaRPr lang="hu-HU" dirty="0"/>
          </a:p>
        </p:txBody>
      </p:sp>
      <p:pic>
        <p:nvPicPr>
          <p:cNvPr id="4" name="Kép 3" descr="Testületi_1890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212976"/>
            <a:ext cx="5112568" cy="3415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5400" b="1" dirty="0" smtClean="0"/>
              <a:t>III. STRATÉGIAI CÉLOK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36572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dirty="0" smtClean="0"/>
              <a:t>	Mindezek megvalósításához szükség van egy olyan program elkészítésére, amely lehetővé teszi -</a:t>
            </a:r>
            <a:r>
              <a:rPr lang="hu-HU" b="1" dirty="0" smtClean="0"/>
              <a:t> a globális klímaváltozás szempontjainak figyelembevétele mellett –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a városban élők életminőségének javítását,</a:t>
            </a:r>
          </a:p>
          <a:p>
            <a:r>
              <a:rPr lang="hu-HU" dirty="0" smtClean="0"/>
              <a:t>egészségesebb települési környezet kialakítását,</a:t>
            </a:r>
          </a:p>
          <a:p>
            <a:r>
              <a:rPr lang="hu-HU" dirty="0" smtClean="0"/>
              <a:t>a turisztikai vonzerő növelését.</a:t>
            </a:r>
          </a:p>
          <a:p>
            <a:pPr algn="ctr"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E célok ütemezett megvalósításának programja:</a:t>
            </a:r>
          </a:p>
          <a:p>
            <a:pPr algn="ctr">
              <a:buNone/>
            </a:pPr>
            <a:endParaRPr lang="hu-HU" sz="35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hu-HU" sz="3500" b="1" dirty="0" smtClean="0">
                <a:solidFill>
                  <a:srgbClr val="002060"/>
                </a:solidFill>
              </a:rPr>
              <a:t>Martfű Fenntartható Energetikai Akcióterve.</a:t>
            </a:r>
            <a:endParaRPr lang="hu-HU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IV. INTÉZKEDÉSI TERV </a:t>
            </a:r>
            <a:br>
              <a:rPr lang="hu-HU" b="1" dirty="0" smtClean="0"/>
            </a:br>
            <a:r>
              <a:rPr lang="hu-HU" b="1" dirty="0" smtClean="0"/>
              <a:t>Rövid távú javaslatok (2016-ig)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hu-HU" b="1" dirty="0" smtClean="0"/>
              <a:t>1. Komplett épület-felújítás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a még nem szigetelt önkormányzati intézményekben </a:t>
            </a:r>
          </a:p>
          <a:p>
            <a:pPr>
              <a:buNone/>
            </a:pPr>
            <a:r>
              <a:rPr lang="hu-HU" dirty="0" smtClean="0"/>
              <a:t>(Óvoda, Egészségház, Művelődési Központ, Középiskola). </a:t>
            </a:r>
          </a:p>
          <a:p>
            <a:pPr>
              <a:buNone/>
            </a:pPr>
            <a:r>
              <a:rPr lang="hu-HU" dirty="0" smtClean="0"/>
              <a:t>Ezek az épületek megújuló energiaforrással már jórészt ellátottak, </a:t>
            </a:r>
          </a:p>
          <a:p>
            <a:pPr>
              <a:buNone/>
            </a:pPr>
            <a:r>
              <a:rPr lang="hu-HU" dirty="0" smtClean="0"/>
              <a:t>azonban szigetelés után a fűtési módon változtatni szükséges (termál).</a:t>
            </a:r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r>
              <a:rPr lang="hu-HU" b="1" dirty="0" smtClean="0"/>
              <a:t>2. Szélenergia hasznosítása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többféle szélerőmű alkalmas telepítésre,</a:t>
            </a:r>
          </a:p>
          <a:p>
            <a:pPr>
              <a:buNone/>
            </a:pPr>
            <a:r>
              <a:rPr lang="hu-HU" dirty="0" smtClean="0"/>
              <a:t>Martfű környéke széljárás és szélerősség </a:t>
            </a:r>
          </a:p>
          <a:p>
            <a:pPr>
              <a:buNone/>
            </a:pPr>
            <a:r>
              <a:rPr lang="hu-HU" dirty="0" smtClean="0"/>
              <a:t>alapján alkalmas, hagyományai vannak.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b="1" dirty="0" smtClean="0"/>
              <a:t>3. Energiahatékonysági Pénzügyi Alap létrehozása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Forrása:</a:t>
            </a:r>
          </a:p>
          <a:p>
            <a:r>
              <a:rPr lang="hu-HU" dirty="0" smtClean="0"/>
              <a:t>önkormányzati költségvetés,</a:t>
            </a:r>
          </a:p>
          <a:p>
            <a:r>
              <a:rPr lang="hu-HU" dirty="0" smtClean="0"/>
              <a:t>beszedett építményadó egy része.</a:t>
            </a:r>
          </a:p>
          <a:p>
            <a:pPr>
              <a:buNone/>
            </a:pPr>
            <a:r>
              <a:rPr lang="hu-HU" dirty="0" smtClean="0"/>
              <a:t>Felhasználása:</a:t>
            </a:r>
          </a:p>
          <a:p>
            <a:r>
              <a:rPr lang="hu-HU" dirty="0" smtClean="0"/>
              <a:t>lakossági épületkorszerűsítés,</a:t>
            </a:r>
          </a:p>
          <a:p>
            <a:r>
              <a:rPr lang="hu-HU" dirty="0" smtClean="0"/>
              <a:t>önkormányzati energetikai fejlesztések.</a:t>
            </a:r>
          </a:p>
          <a:p>
            <a:pPr>
              <a:buNone/>
            </a:pPr>
            <a:r>
              <a:rPr lang="hu-HU" dirty="0" smtClean="0"/>
              <a:t> </a:t>
            </a:r>
          </a:p>
          <a:p>
            <a:pPr>
              <a:buNone/>
            </a:pPr>
            <a:r>
              <a:rPr lang="hu-HU" b="1" dirty="0" smtClean="0"/>
              <a:t>4. Lakossági épületkorszerűsítések támogatása</a:t>
            </a:r>
            <a:endParaRPr lang="hu-HU" dirty="0" smtClean="0"/>
          </a:p>
          <a:p>
            <a:r>
              <a:rPr lang="hu-HU" dirty="0" smtClean="0"/>
              <a:t>homlokzatszigetelések, nyílászárók cseréje</a:t>
            </a:r>
          </a:p>
          <a:p>
            <a:r>
              <a:rPr lang="hu-HU" dirty="0" smtClean="0"/>
              <a:t>elsősorban gázfűtéses lakásoknál</a:t>
            </a:r>
          </a:p>
          <a:p>
            <a:r>
              <a:rPr lang="hu-HU" dirty="0" smtClean="0"/>
              <a:t>állami támogatások bevonása</a:t>
            </a:r>
          </a:p>
          <a:p>
            <a:r>
              <a:rPr lang="hu-HU" dirty="0" smtClean="0"/>
              <a:t>kedvező pénzügyi konstrukciók</a:t>
            </a:r>
          </a:p>
          <a:p>
            <a:r>
              <a:rPr lang="hu-HU" dirty="0" smtClean="0"/>
              <a:t>társasházak működésének segítése</a:t>
            </a:r>
          </a:p>
          <a:p>
            <a:pPr>
              <a:buNone/>
            </a:pPr>
            <a:endParaRPr lang="hu-HU" dirty="0" smtClean="0"/>
          </a:p>
        </p:txBody>
      </p:sp>
      <p:pic>
        <p:nvPicPr>
          <p:cNvPr id="4" name="Kép 3" descr="pp-szaki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3573016"/>
            <a:ext cx="1895872" cy="1516698"/>
          </a:xfrm>
          <a:prstGeom prst="rect">
            <a:avLst/>
          </a:prstGeom>
        </p:spPr>
      </p:pic>
      <p:pic>
        <p:nvPicPr>
          <p:cNvPr id="5" name="Kép 4" descr="I~00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916832"/>
            <a:ext cx="1890210" cy="1512168"/>
          </a:xfrm>
          <a:prstGeom prst="rect">
            <a:avLst/>
          </a:prstGeom>
        </p:spPr>
      </p:pic>
      <p:pic>
        <p:nvPicPr>
          <p:cNvPr id="7" name="Kép 6" descr="pp-2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5301208"/>
            <a:ext cx="1859907" cy="124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IV. INTÉZKEDÉSI TERV </a:t>
            </a:r>
            <a:br>
              <a:rPr lang="hu-HU" b="1" dirty="0" smtClean="0"/>
            </a:br>
            <a:r>
              <a:rPr lang="hu-HU" b="1" dirty="0" smtClean="0"/>
              <a:t>Rövid távú javaslatok (2016-ig)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hu-HU" b="1" dirty="0" smtClean="0"/>
              <a:t>5. Passzív házak támogatása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az új építésű lakások passzívházak lesznek.</a:t>
            </a:r>
          </a:p>
          <a:p>
            <a:pPr>
              <a:buNone/>
            </a:pPr>
            <a:r>
              <a:rPr lang="hu-HU" dirty="0" smtClean="0"/>
              <a:t> </a:t>
            </a:r>
          </a:p>
          <a:p>
            <a:pPr>
              <a:buNone/>
            </a:pPr>
            <a:r>
              <a:rPr lang="hu-HU" b="1" dirty="0" smtClean="0"/>
              <a:t>6. Lakossági tudatformálás</a:t>
            </a:r>
            <a:endParaRPr lang="hu-HU" dirty="0" smtClean="0"/>
          </a:p>
          <a:p>
            <a:r>
              <a:rPr lang="hu-HU" dirty="0" smtClean="0"/>
              <a:t>„Kis lábbal állok a Földön.”</a:t>
            </a:r>
          </a:p>
          <a:p>
            <a:r>
              <a:rPr lang="hu-HU" dirty="0" err="1" smtClean="0"/>
              <a:t>Naprobi</a:t>
            </a:r>
            <a:r>
              <a:rPr lang="hu-HU" dirty="0" smtClean="0"/>
              <a:t> Energia Kalandjai</a:t>
            </a:r>
          </a:p>
          <a:p>
            <a:r>
              <a:rPr lang="hu-HU" dirty="0" err="1" smtClean="0"/>
              <a:t>Energoexpo</a:t>
            </a:r>
            <a:r>
              <a:rPr lang="hu-HU" dirty="0" smtClean="0"/>
              <a:t> Konferencia és Szakkiállítás</a:t>
            </a:r>
          </a:p>
          <a:p>
            <a:r>
              <a:rPr lang="hu-HU" dirty="0" smtClean="0"/>
              <a:t>Versenyek</a:t>
            </a:r>
          </a:p>
          <a:p>
            <a:r>
              <a:rPr lang="hu-HU" dirty="0" smtClean="0"/>
              <a:t>helyi tanulmányutak</a:t>
            </a:r>
          </a:p>
          <a:p>
            <a:r>
              <a:rPr lang="hu-HU" dirty="0" smtClean="0"/>
              <a:t>családi „Zöld Napok”</a:t>
            </a:r>
          </a:p>
          <a:p>
            <a:r>
              <a:rPr lang="hu-HU" dirty="0" smtClean="0"/>
              <a:t>zöld oldal létrehozása a neten (már elindult)</a:t>
            </a:r>
          </a:p>
          <a:p>
            <a:pPr>
              <a:buNone/>
            </a:pPr>
            <a:r>
              <a:rPr lang="hu-HU" dirty="0" smtClean="0"/>
              <a:t> </a:t>
            </a:r>
          </a:p>
          <a:p>
            <a:pPr>
              <a:buNone/>
            </a:pPr>
            <a:r>
              <a:rPr lang="hu-HU" b="1" dirty="0" smtClean="0"/>
              <a:t>7. A lakosság fokozott bevonása az energetikai - környezetvédelmi döntésekbe</a:t>
            </a:r>
            <a:endParaRPr lang="hu-HU" dirty="0" smtClean="0"/>
          </a:p>
          <a:p>
            <a:r>
              <a:rPr lang="hu-HU" dirty="0" smtClean="0"/>
              <a:t> netes szavazás </a:t>
            </a:r>
          </a:p>
          <a:p>
            <a:pPr>
              <a:buNone/>
            </a:pPr>
            <a:r>
              <a:rPr lang="hu-HU" dirty="0" smtClean="0"/>
              <a:t> </a:t>
            </a:r>
          </a:p>
          <a:p>
            <a:pPr>
              <a:buNone/>
            </a:pPr>
            <a:r>
              <a:rPr lang="hu-HU" b="1" dirty="0" smtClean="0"/>
              <a:t>8. Településrendezési terv klímabarát módosítása</a:t>
            </a:r>
            <a:endParaRPr lang="hu-HU" dirty="0"/>
          </a:p>
        </p:txBody>
      </p:sp>
      <p:pic>
        <p:nvPicPr>
          <p:cNvPr id="4" name="Kép 3" descr="zöld_1903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758552"/>
            <a:ext cx="3168352" cy="1844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hu-HU" dirty="0" smtClean="0"/>
              <a:t>Martfű általános bemutatása</a:t>
            </a:r>
            <a:endParaRPr lang="hu-HU" dirty="0"/>
          </a:p>
        </p:txBody>
      </p:sp>
      <p:pic>
        <p:nvPicPr>
          <p:cNvPr id="4" name="Tartalom helye 3" descr="Martfű_légifotó_5453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707382"/>
            <a:ext cx="8229600" cy="28449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IV. INTÉZKEDÉSI TERV</a:t>
            </a:r>
            <a:br>
              <a:rPr lang="hu-HU" b="1" dirty="0" smtClean="0"/>
            </a:br>
            <a:r>
              <a:rPr lang="hu-HU" sz="4900" b="1" dirty="0" smtClean="0"/>
              <a:t>Hosszú távú javaslatok (2016-2020)</a:t>
            </a:r>
            <a:endParaRPr lang="hu-HU" sz="49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None/>
            </a:pPr>
            <a:r>
              <a:rPr lang="hu-HU" b="1" dirty="0" smtClean="0"/>
              <a:t>1. Geotermikus energia hasznosítása, </a:t>
            </a:r>
            <a:r>
              <a:rPr lang="hu-HU" b="1" dirty="0" err="1" smtClean="0"/>
              <a:t>távhő</a:t>
            </a:r>
            <a:r>
              <a:rPr lang="hu-HU" b="1" dirty="0" smtClean="0"/>
              <a:t> rendszer további kiterjesztése</a:t>
            </a:r>
            <a:r>
              <a:rPr lang="hu-HU" dirty="0" smtClean="0"/>
              <a:t> </a:t>
            </a:r>
          </a:p>
          <a:p>
            <a:pPr marL="514350" indent="-514350">
              <a:buNone/>
            </a:pPr>
            <a:r>
              <a:rPr lang="hu-HU" dirty="0" smtClean="0"/>
              <a:t>- Tisza Joule </a:t>
            </a:r>
            <a:r>
              <a:rPr lang="hu-HU" dirty="0" err="1" smtClean="0"/>
              <a:t>Kft-vel</a:t>
            </a:r>
            <a:r>
              <a:rPr lang="hu-HU" dirty="0" smtClean="0"/>
              <a:t> együttműködve</a:t>
            </a:r>
          </a:p>
          <a:p>
            <a:pPr marL="514350" indent="-514350">
              <a:buAutoNum type="arabicPeriod"/>
            </a:pPr>
            <a:endParaRPr lang="hu-HU" dirty="0" smtClean="0"/>
          </a:p>
          <a:p>
            <a:pPr>
              <a:buNone/>
            </a:pPr>
            <a:r>
              <a:rPr lang="hu-HU" b="1" dirty="0" smtClean="0"/>
              <a:t>2. </a:t>
            </a:r>
            <a:r>
              <a:rPr lang="hu-HU" b="1" dirty="0" err="1" smtClean="0"/>
              <a:t>Bioerőmű</a:t>
            </a:r>
            <a:r>
              <a:rPr lang="hu-HU" b="1" dirty="0" smtClean="0"/>
              <a:t> létesítése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A Tisza Joule Kft. 2011-ben elkészíttette egy 8 </a:t>
            </a:r>
            <a:r>
              <a:rPr lang="hu-HU" dirty="0" err="1" smtClean="0"/>
              <a:t>MWe</a:t>
            </a:r>
            <a:r>
              <a:rPr lang="hu-HU" dirty="0" smtClean="0"/>
              <a:t> kapacitású </a:t>
            </a:r>
            <a:r>
              <a:rPr lang="hu-HU" dirty="0" err="1" smtClean="0"/>
              <a:t>bioerőmű</a:t>
            </a:r>
            <a:r>
              <a:rPr lang="hu-HU" dirty="0" smtClean="0"/>
              <a:t> megvalósíthatósági </a:t>
            </a:r>
          </a:p>
          <a:p>
            <a:pPr>
              <a:buNone/>
            </a:pPr>
            <a:r>
              <a:rPr lang="hu-HU" dirty="0" smtClean="0"/>
              <a:t>tanulmányát. Ennek megépítésével a város gyakorlatilag önellátóvá válna villamos- és hőenergiából.</a:t>
            </a:r>
          </a:p>
          <a:p>
            <a:pPr>
              <a:buNone/>
            </a:pPr>
            <a:r>
              <a:rPr lang="hu-HU" dirty="0" smtClean="0"/>
              <a:t> </a:t>
            </a:r>
          </a:p>
          <a:p>
            <a:pPr>
              <a:buNone/>
            </a:pPr>
            <a:r>
              <a:rPr lang="hu-HU" b="1" dirty="0" smtClean="0"/>
              <a:t>3. Taniskola (</a:t>
            </a:r>
            <a:r>
              <a:rPr lang="hu-HU" b="1" dirty="0" err="1" smtClean="0"/>
              <a:t>ökocentrum</a:t>
            </a:r>
            <a:r>
              <a:rPr lang="hu-HU" b="1" dirty="0" smtClean="0"/>
              <a:t>) létesítése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Ennek keretében:</a:t>
            </a:r>
          </a:p>
          <a:p>
            <a:r>
              <a:rPr lang="hu-HU" dirty="0" smtClean="0"/>
              <a:t>energianövény parcellákon különféle fajokból energia ültetvények (bemutató és </a:t>
            </a:r>
            <a:r>
              <a:rPr lang="hu-HU" dirty="0" err="1" smtClean="0"/>
              <a:t>hőellátó</a:t>
            </a:r>
            <a:r>
              <a:rPr lang="hu-HU" dirty="0" smtClean="0"/>
              <a:t> céllal)</a:t>
            </a:r>
          </a:p>
          <a:p>
            <a:r>
              <a:rPr lang="hu-HU" dirty="0" err="1" smtClean="0"/>
              <a:t>bioszolár</a:t>
            </a:r>
            <a:r>
              <a:rPr lang="hu-HU" dirty="0" smtClean="0"/>
              <a:t> fűtés, nyáron napenergiával </a:t>
            </a:r>
            <a:r>
              <a:rPr lang="hu-HU" dirty="0" err="1" smtClean="0"/>
              <a:t>melegvíz</a:t>
            </a:r>
            <a:r>
              <a:rPr lang="hu-HU" dirty="0" smtClean="0"/>
              <a:t>, télen biomassza fűtés és </a:t>
            </a:r>
            <a:r>
              <a:rPr lang="hu-HU" dirty="0" err="1" smtClean="0"/>
              <a:t>melegvíz</a:t>
            </a:r>
            <a:r>
              <a:rPr lang="hu-HU" dirty="0" smtClean="0"/>
              <a:t> ellátás + napkollektor</a:t>
            </a:r>
          </a:p>
          <a:p>
            <a:r>
              <a:rPr lang="hu-HU" dirty="0" smtClean="0"/>
              <a:t>kisméretű szélgenerátor + napelemek</a:t>
            </a:r>
          </a:p>
          <a:p>
            <a:pPr>
              <a:buNone/>
            </a:pPr>
            <a:r>
              <a:rPr lang="hu-HU" dirty="0" smtClean="0"/>
              <a:t> </a:t>
            </a:r>
          </a:p>
          <a:p>
            <a:pPr>
              <a:buNone/>
            </a:pPr>
            <a:r>
              <a:rPr lang="hu-HU" b="1" dirty="0" smtClean="0"/>
              <a:t>4. Környezetbarát építészet támogatása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Építészetben a fa és egyéb biomassza felhasználása</a:t>
            </a:r>
          </a:p>
          <a:p>
            <a:pPr>
              <a:buNone/>
            </a:pPr>
            <a:r>
              <a:rPr lang="hu-HU" dirty="0" smtClean="0"/>
              <a:t> </a:t>
            </a:r>
          </a:p>
          <a:p>
            <a:pPr>
              <a:buNone/>
            </a:pPr>
            <a:r>
              <a:rPr lang="hu-HU" b="1" dirty="0" smtClean="0"/>
              <a:t>5. </a:t>
            </a:r>
            <a:r>
              <a:rPr lang="hu-HU" b="1" dirty="0" err="1" smtClean="0"/>
              <a:t>Bio-metán</a:t>
            </a:r>
            <a:r>
              <a:rPr lang="hu-HU" b="1" dirty="0" smtClean="0"/>
              <a:t> hasznosítása</a:t>
            </a:r>
            <a:endParaRPr lang="hu-HU" dirty="0" smtClean="0"/>
          </a:p>
          <a:p>
            <a:pPr>
              <a:buNone/>
            </a:pPr>
            <a:r>
              <a:rPr lang="hu-HU" dirty="0" err="1" smtClean="0"/>
              <a:t>Vízműkutunkon</a:t>
            </a:r>
            <a:r>
              <a:rPr lang="hu-HU" dirty="0" smtClean="0"/>
              <a:t> kitermelt nyersvíz </a:t>
            </a:r>
            <a:r>
              <a:rPr lang="hu-HU" dirty="0" err="1" smtClean="0"/>
              <a:t>gáztalanítása</a:t>
            </a:r>
            <a:r>
              <a:rPr lang="hu-HU" dirty="0" smtClean="0"/>
              <a:t> során nyerhető metángáz hasznosítása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400" b="1" dirty="0" smtClean="0"/>
              <a:t>V. FINANSZÍROZÁS, A KIBOCSÁTÁS-CSÖKKENTÉS FAJLAGOS KÖLTSÉGEI</a:t>
            </a:r>
            <a:endParaRPr lang="hu-HU" sz="4400" dirty="0"/>
          </a:p>
        </p:txBody>
      </p:sp>
      <p:pic>
        <p:nvPicPr>
          <p:cNvPr id="4" name="Tartalom helye 3" descr="58.tábláza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63888" y="2076483"/>
            <a:ext cx="5256584" cy="3382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églalap 4"/>
          <p:cNvSpPr/>
          <p:nvPr/>
        </p:nvSpPr>
        <p:spPr>
          <a:xfrm>
            <a:off x="539552" y="5373216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Ebből jól látható, hogy </a:t>
            </a:r>
          </a:p>
          <a:p>
            <a:r>
              <a:rPr lang="hu-HU" dirty="0" smtClean="0"/>
              <a:t>- az összes javasolt intézkedés beruházási igénye mintegy 10 milliárd Ft, ez </a:t>
            </a:r>
          </a:p>
          <a:p>
            <a:r>
              <a:rPr lang="hu-HU" dirty="0" smtClean="0"/>
              <a:t>- mintegy 33 ezer t széndioxid kibocsátásától mentesíti Martfűt.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400" b="1" dirty="0" smtClean="0">
                <a:solidFill>
                  <a:srgbClr val="04617B"/>
                </a:solidFill>
              </a:rPr>
              <a:t>V. FINANSZÍROZÁS, A KIBOCSÁTÁS-CSÖKKENTÉS FAJLAGOS KÖLTSÉGEI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b="1" dirty="0" smtClean="0"/>
              <a:t>Források:</a:t>
            </a:r>
            <a:endParaRPr lang="hu-HU" dirty="0" smtClean="0"/>
          </a:p>
          <a:p>
            <a:r>
              <a:rPr lang="hu-HU" dirty="0" smtClean="0"/>
              <a:t>mintegy 6% terhelné az önkormányzatot,</a:t>
            </a:r>
          </a:p>
          <a:p>
            <a:r>
              <a:rPr lang="hu-HU" dirty="0" smtClean="0"/>
              <a:t>épület-felújításokhoz tulajdonosok és használók hozzájárulnak,</a:t>
            </a:r>
          </a:p>
          <a:p>
            <a:r>
              <a:rPr lang="hu-HU" dirty="0" smtClean="0"/>
              <a:t>legnagyobb rész az energetikai beruházó és szolgáltató céget (Tisza Joule) terhelné,</a:t>
            </a:r>
          </a:p>
          <a:p>
            <a:r>
              <a:rPr lang="hu-HU" dirty="0" smtClean="0"/>
              <a:t>vannak költségmentesen megvalósítható, de fontos javaslatok (lakosság bevonása, Településrendezési terv módosítása, Energiahatékonysági alap létrehozása)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400" b="1" dirty="0" smtClean="0">
                <a:solidFill>
                  <a:srgbClr val="04617B"/>
                </a:solidFill>
              </a:rPr>
              <a:t>V. FINANSZÍROZÁS, A KIBOCSÁTÁS-CSÖKKENTÉS FAJLAGOS KÖLTSÉGEI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b="1" dirty="0" smtClean="0"/>
              <a:t>Piaci megtérüléshez közeli javaslatok:</a:t>
            </a:r>
            <a:endParaRPr lang="hu-HU" dirty="0" smtClean="0"/>
          </a:p>
          <a:p>
            <a:r>
              <a:rPr lang="hu-HU" dirty="0" smtClean="0"/>
              <a:t>lakossági tudatformálás: 5 e Ft/t</a:t>
            </a:r>
          </a:p>
          <a:p>
            <a:pPr>
              <a:buNone/>
            </a:pPr>
            <a:r>
              <a:rPr lang="hu-HU" dirty="0" smtClean="0"/>
              <a:t>40 e Ft/t CO</a:t>
            </a:r>
            <a:r>
              <a:rPr lang="hu-HU" baseline="30000" dirty="0" smtClean="0"/>
              <a:t>2</a:t>
            </a:r>
            <a:r>
              <a:rPr lang="hu-HU" dirty="0" smtClean="0"/>
              <a:t>-megtakarítás alatt:</a:t>
            </a:r>
          </a:p>
          <a:p>
            <a:r>
              <a:rPr lang="hu-HU" dirty="0" smtClean="0"/>
              <a:t>környezetbarát építészet támogatása 14 e Ft/t.</a:t>
            </a:r>
          </a:p>
          <a:p>
            <a:r>
              <a:rPr lang="hu-HU" dirty="0" smtClean="0"/>
              <a:t>lakossági </a:t>
            </a:r>
            <a:r>
              <a:rPr lang="hu-HU" dirty="0" err="1" smtClean="0"/>
              <a:t>épületfelújítások</a:t>
            </a:r>
            <a:r>
              <a:rPr lang="hu-HU" dirty="0" smtClean="0"/>
              <a:t> 18 e Ft/t.</a:t>
            </a:r>
          </a:p>
          <a:p>
            <a:r>
              <a:rPr lang="hu-HU" dirty="0" smtClean="0"/>
              <a:t>passzív-ház építés 31 e Ft/t.</a:t>
            </a:r>
          </a:p>
          <a:p>
            <a:pPr>
              <a:buNone/>
            </a:pPr>
            <a:r>
              <a:rPr lang="hu-HU" dirty="0" err="1" smtClean="0"/>
              <a:t>Bioerőmű</a:t>
            </a:r>
            <a:r>
              <a:rPr lang="hu-HU" dirty="0" smtClean="0"/>
              <a:t> megvalósítása 40 e Ft/t.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megvalósítás útján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dirty="0" smtClean="0"/>
              <a:t>Az </a:t>
            </a:r>
            <a:r>
              <a:rPr lang="hu-HU" dirty="0" err="1" smtClean="0"/>
              <a:t>EHÖSZ-tagja</a:t>
            </a:r>
            <a:r>
              <a:rPr lang="hu-HU" dirty="0" smtClean="0"/>
              <a:t> lettünk, csatlakoztunk a </a:t>
            </a:r>
            <a:r>
              <a:rPr lang="hu-HU" dirty="0" err="1" smtClean="0"/>
              <a:t>Covenant</a:t>
            </a:r>
            <a:r>
              <a:rPr lang="hu-HU" dirty="0" smtClean="0"/>
              <a:t> of </a:t>
            </a:r>
            <a:r>
              <a:rPr lang="hu-HU" dirty="0" err="1" smtClean="0"/>
              <a:t>Mayors</a:t>
            </a:r>
            <a:r>
              <a:rPr lang="hu-HU" dirty="0" smtClean="0"/>
              <a:t> programhoz,</a:t>
            </a:r>
            <a:r>
              <a:rPr lang="hu-HU" dirty="0" smtClean="0"/>
              <a:t> </a:t>
            </a:r>
          </a:p>
          <a:p>
            <a:r>
              <a:rPr lang="hu-HU" dirty="0" smtClean="0"/>
              <a:t>A lakosság </a:t>
            </a:r>
            <a:r>
              <a:rPr lang="hu-HU" dirty="0" smtClean="0"/>
              <a:t>részére a lakóépületek szigetelésére támogatási és ösztönzési </a:t>
            </a:r>
            <a:r>
              <a:rPr lang="hu-HU" dirty="0" smtClean="0"/>
              <a:t>rendszert dolgoztunk ki,</a:t>
            </a:r>
            <a:endParaRPr lang="hu-HU" dirty="0" smtClean="0"/>
          </a:p>
          <a:p>
            <a:r>
              <a:rPr lang="hu-HU" dirty="0" smtClean="0"/>
              <a:t>S</a:t>
            </a:r>
            <a:r>
              <a:rPr lang="hu-HU" dirty="0" smtClean="0"/>
              <a:t>zervezést </a:t>
            </a:r>
            <a:r>
              <a:rPr lang="hu-HU" dirty="0" smtClean="0"/>
              <a:t>és koordinálást végző </a:t>
            </a:r>
            <a:r>
              <a:rPr lang="hu-HU" dirty="0" smtClean="0"/>
              <a:t>szervezetet </a:t>
            </a:r>
            <a:r>
              <a:rPr lang="hu-HU" dirty="0" smtClean="0"/>
              <a:t>(önkormányzati gazdasági társaság) </a:t>
            </a:r>
            <a:r>
              <a:rPr lang="hu-HU" dirty="0" smtClean="0"/>
              <a:t>állítottunk fel,</a:t>
            </a:r>
            <a:endParaRPr lang="hu-HU" dirty="0" smtClean="0"/>
          </a:p>
          <a:p>
            <a:r>
              <a:rPr lang="hu-HU" dirty="0" smtClean="0"/>
              <a:t>Az ö</a:t>
            </a:r>
            <a:r>
              <a:rPr lang="hu-HU" dirty="0" smtClean="0"/>
              <a:t>nkormányzati </a:t>
            </a:r>
            <a:r>
              <a:rPr lang="hu-HU" dirty="0" smtClean="0"/>
              <a:t>épületek homlokzat- és tetőszigetelésére, nyílászárók cseréjére </a:t>
            </a:r>
            <a:r>
              <a:rPr lang="hu-HU" dirty="0" smtClean="0"/>
              <a:t>pályázatokat készítettünk, nyertünk (Egészség-ház, Városi sportcsarnok, Középiskola és vannak még el nem bírált pályázataink – kollektor, napelem),</a:t>
            </a:r>
          </a:p>
          <a:p>
            <a:r>
              <a:rPr lang="hu-HU" dirty="0" smtClean="0"/>
              <a:t>A kis- és közepes vállalkozásokat segítő programot dolgoztunk ki (pályázatokat finanszírozunk)</a:t>
            </a:r>
          </a:p>
          <a:p>
            <a:r>
              <a:rPr lang="hu-HU" dirty="0" smtClean="0"/>
              <a:t>Ivóvíz-szolgáltatónkkal szövetkeztünk az ivóvízben levő energia hasznosítására, ill. az épületek szigetelésére és megújuló energia hasznosítására, szennyvíziszap hasznosítására, </a:t>
            </a:r>
            <a:endParaRPr lang="hu-HU" dirty="0" smtClean="0"/>
          </a:p>
          <a:p>
            <a:r>
              <a:rPr lang="hu-HU" dirty="0" smtClean="0"/>
              <a:t>A Tisza </a:t>
            </a:r>
            <a:r>
              <a:rPr lang="hu-HU" dirty="0" smtClean="0"/>
              <a:t>Joule </a:t>
            </a:r>
            <a:r>
              <a:rPr lang="hu-HU" dirty="0" err="1" smtClean="0"/>
              <a:t>Kft-vel</a:t>
            </a:r>
            <a:r>
              <a:rPr lang="hu-HU" dirty="0" smtClean="0"/>
              <a:t> </a:t>
            </a:r>
            <a:r>
              <a:rPr lang="hu-HU" dirty="0" smtClean="0"/>
              <a:t>keretszerződést kötöttünk </a:t>
            </a:r>
            <a:r>
              <a:rPr lang="hu-HU" dirty="0" smtClean="0"/>
              <a:t>önkormányzati épületek, valamint szociális bérlakások </a:t>
            </a:r>
            <a:r>
              <a:rPr lang="hu-HU" dirty="0" err="1" smtClean="0"/>
              <a:t>távhő-ellátására</a:t>
            </a:r>
            <a:r>
              <a:rPr lang="hu-HU" dirty="0" smtClean="0"/>
              <a:t> (gerincvezeték kiépítése</a:t>
            </a:r>
            <a:r>
              <a:rPr lang="hu-HU" dirty="0" smtClean="0"/>
              <a:t>).</a:t>
            </a:r>
            <a:endParaRPr lang="hu-HU" dirty="0" smtClean="0"/>
          </a:p>
          <a:p>
            <a:r>
              <a:rPr lang="hu-HU" dirty="0" smtClean="0"/>
              <a:t>Az Integrált Városfejlesztési Stratégia részévé tettük a </a:t>
            </a:r>
            <a:r>
              <a:rPr lang="hu-HU" dirty="0" err="1" smtClean="0"/>
              <a:t>SEAP-ban</a:t>
            </a:r>
            <a:r>
              <a:rPr lang="hu-HU" dirty="0" smtClean="0"/>
              <a:t> megfogalmazott programokat.</a:t>
            </a:r>
          </a:p>
          <a:p>
            <a:r>
              <a:rPr lang="hu-HU" dirty="0" smtClean="0"/>
              <a:t>A most készülő területfejlesztési tervek részévé tesszük a </a:t>
            </a:r>
            <a:r>
              <a:rPr lang="hu-HU" dirty="0" err="1" smtClean="0"/>
              <a:t>SEAP-programjainkat</a:t>
            </a:r>
            <a:r>
              <a:rPr lang="hu-HU" dirty="0" smtClean="0"/>
              <a:t>.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Köszönőm figyelmüket!</a:t>
            </a:r>
            <a:endParaRPr lang="hu-HU" dirty="0"/>
          </a:p>
        </p:txBody>
      </p:sp>
      <p:pic>
        <p:nvPicPr>
          <p:cNvPr id="4" name="Tartalom helye 3" descr="559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20272" y="1052736"/>
            <a:ext cx="1159228" cy="1709861"/>
          </a:xfrm>
        </p:spPr>
      </p:pic>
      <p:sp>
        <p:nvSpPr>
          <p:cNvPr id="5" name="Szövegdoboz 4"/>
          <p:cNvSpPr txBox="1"/>
          <p:nvPr/>
        </p:nvSpPr>
        <p:spPr>
          <a:xfrm>
            <a:off x="6660232" y="2852936"/>
            <a:ext cx="1872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Dr. Kiss Edit</a:t>
            </a:r>
          </a:p>
          <a:p>
            <a:pPr algn="ctr"/>
            <a:r>
              <a:rPr lang="hu-HU" sz="1200" dirty="0" smtClean="0"/>
              <a:t>Polgármester</a:t>
            </a:r>
          </a:p>
          <a:p>
            <a:pPr algn="ctr"/>
            <a:r>
              <a:rPr lang="hu-HU" sz="1200" dirty="0" smtClean="0"/>
              <a:t> </a:t>
            </a:r>
          </a:p>
          <a:p>
            <a:pPr algn="ctr"/>
            <a:r>
              <a:rPr lang="hu-HU" sz="1200" dirty="0" smtClean="0"/>
              <a:t>5435.Martfű, </a:t>
            </a:r>
          </a:p>
          <a:p>
            <a:pPr algn="ctr"/>
            <a:r>
              <a:rPr lang="hu-HU" sz="1200" dirty="0" smtClean="0"/>
              <a:t>Szent István tér 1.</a:t>
            </a:r>
          </a:p>
          <a:p>
            <a:pPr algn="ctr"/>
            <a:r>
              <a:rPr lang="hu-HU" sz="1200" dirty="0" smtClean="0"/>
              <a:t>E-mail: </a:t>
            </a:r>
            <a:r>
              <a:rPr lang="hu-HU" sz="1200" u="sng" dirty="0" err="1" smtClean="0">
                <a:hlinkClick r:id="rId3"/>
              </a:rPr>
              <a:t>drkissedit</a:t>
            </a:r>
            <a:r>
              <a:rPr lang="hu-HU" sz="1200" u="sng" dirty="0" smtClean="0">
                <a:hlinkClick r:id="rId3"/>
              </a:rPr>
              <a:t>@</a:t>
            </a:r>
            <a:r>
              <a:rPr lang="hu-HU" sz="1200" u="sng" dirty="0" err="1" smtClean="0">
                <a:hlinkClick r:id="rId3"/>
              </a:rPr>
              <a:t>ph.martfu.hu</a:t>
            </a:r>
            <a:endParaRPr lang="hu-HU" sz="1200" dirty="0" smtClean="0"/>
          </a:p>
          <a:p>
            <a:r>
              <a:rPr lang="hu-HU" sz="1200" dirty="0" smtClean="0"/>
              <a:t> </a:t>
            </a:r>
          </a:p>
          <a:p>
            <a:pPr algn="ctr"/>
            <a:r>
              <a:rPr lang="hu-HU" sz="1200" dirty="0" smtClean="0"/>
              <a:t>Web:</a:t>
            </a:r>
          </a:p>
          <a:p>
            <a:pPr algn="ctr"/>
            <a:r>
              <a:rPr lang="hu-HU" sz="1200" dirty="0" smtClean="0"/>
              <a:t> </a:t>
            </a:r>
            <a:r>
              <a:rPr lang="hu-HU" sz="1200" u="sng" dirty="0" err="1" smtClean="0">
                <a:hlinkClick r:id="rId4"/>
              </a:rPr>
              <a:t>www.martfu.hu</a:t>
            </a:r>
            <a:endParaRPr lang="hu-HU" sz="1200" dirty="0" smtClean="0">
              <a:solidFill>
                <a:srgbClr val="C00000"/>
              </a:solidFill>
            </a:endParaRPr>
          </a:p>
        </p:txBody>
      </p:sp>
      <p:pic>
        <p:nvPicPr>
          <p:cNvPr id="7" name="Kép 6" descr="725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2276872"/>
            <a:ext cx="5660020" cy="37972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Martfű földrajzi elhelyezkedése</a:t>
            </a:r>
            <a:endParaRPr lang="hu-HU" dirty="0"/>
          </a:p>
        </p:txBody>
      </p:sp>
      <p:pic>
        <p:nvPicPr>
          <p:cNvPr id="4" name="Tartalom helye 3" descr="Mo-Martfű-Debrecen-térké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6460" y="1935163"/>
            <a:ext cx="7431080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Múlt - Rövid településtörténet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35480"/>
            <a:ext cx="3754760" cy="773440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Alapító</a:t>
            </a:r>
          </a:p>
          <a:p>
            <a:r>
              <a:rPr lang="hu-HU" sz="2400" dirty="0" err="1" smtClean="0"/>
              <a:t>Cikta</a:t>
            </a:r>
            <a:r>
              <a:rPr lang="hu-HU" sz="2400" dirty="0" smtClean="0"/>
              <a:t> RT  - lakónegyed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7" name="Kép 6" descr="I~0013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645024"/>
            <a:ext cx="2866429" cy="21202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Kép 8" descr="jan antonin ba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2924944"/>
            <a:ext cx="5479633" cy="3744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Múlt - Rövid településtörténet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Tisza Cipőgyár </a:t>
            </a:r>
            <a:endParaRPr lang="hu-HU" dirty="0"/>
          </a:p>
        </p:txBody>
      </p:sp>
      <p:pic>
        <p:nvPicPr>
          <p:cNvPr id="8" name="Kép 7" descr="T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636912"/>
            <a:ext cx="4824536" cy="36070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Kép 5" descr="Suszter%20resize_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3" y="1916832"/>
            <a:ext cx="2855118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Múlt - Rövid településtörténet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Település  - Martfű a fiatal város</a:t>
            </a:r>
            <a:endParaRPr lang="hu-HU" dirty="0"/>
          </a:p>
        </p:txBody>
      </p:sp>
      <p:pic>
        <p:nvPicPr>
          <p:cNvPr id="4" name="Kép 3" descr="pp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581128"/>
            <a:ext cx="3121152" cy="2093976"/>
          </a:xfrm>
          <a:prstGeom prst="rect">
            <a:avLst/>
          </a:prstGeom>
        </p:spPr>
      </p:pic>
      <p:pic>
        <p:nvPicPr>
          <p:cNvPr id="5" name="Kép 4" descr="pp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420888"/>
            <a:ext cx="3121152" cy="2093976"/>
          </a:xfrm>
          <a:prstGeom prst="rect">
            <a:avLst/>
          </a:prstGeom>
        </p:spPr>
      </p:pic>
      <p:pic>
        <p:nvPicPr>
          <p:cNvPr id="7" name="Kép 6" descr="DSC_03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3573016"/>
            <a:ext cx="2139696" cy="3121152"/>
          </a:xfrm>
          <a:prstGeom prst="rect">
            <a:avLst/>
          </a:prstGeom>
        </p:spPr>
      </p:pic>
      <p:pic>
        <p:nvPicPr>
          <p:cNvPr id="12" name="Kép 11" descr="pp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2420888"/>
            <a:ext cx="3121152" cy="2093976"/>
          </a:xfrm>
          <a:prstGeom prst="rect">
            <a:avLst/>
          </a:prstGeom>
        </p:spPr>
      </p:pic>
      <p:pic>
        <p:nvPicPr>
          <p:cNvPr id="13" name="Kép 12" descr="pp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4581128"/>
            <a:ext cx="3121152" cy="2093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pp2-Bu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060848"/>
            <a:ext cx="5760640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Martfű ipari kisváros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Bunge </a:t>
            </a:r>
          </a:p>
          <a:p>
            <a:r>
              <a:rPr lang="hu-HU" dirty="0" smtClean="0"/>
              <a:t>Sörgyár </a:t>
            </a:r>
          </a:p>
          <a:p>
            <a:r>
              <a:rPr lang="hu-HU" dirty="0" smtClean="0"/>
              <a:t>Tisza Ipartelep </a:t>
            </a:r>
          </a:p>
          <a:p>
            <a:r>
              <a:rPr lang="hu-HU" dirty="0" smtClean="0"/>
              <a:t>Vállalkozások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pp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13469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165304"/>
            <a:ext cx="8147248" cy="504056"/>
          </a:xfrm>
        </p:spPr>
        <p:txBody>
          <a:bodyPr/>
          <a:lstStyle/>
          <a:p>
            <a:pPr algn="ctr">
              <a:buNone/>
            </a:pPr>
            <a:r>
              <a:rPr lang="hu-HU" dirty="0" smtClean="0"/>
              <a:t>Sörgyár</a:t>
            </a:r>
            <a:endParaRPr lang="hu-HU" dirty="0"/>
          </a:p>
        </p:txBody>
      </p:sp>
      <p:pic>
        <p:nvPicPr>
          <p:cNvPr id="4" name="Kép 3" descr="sorgy11_1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88641"/>
            <a:ext cx="3563887" cy="2851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5040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dirty="0" smtClean="0"/>
              <a:t>Tisza Ipartelep </a:t>
            </a:r>
          </a:p>
          <a:p>
            <a:pPr algn="ctr">
              <a:buNone/>
            </a:pPr>
            <a:endParaRPr lang="hu-HU" dirty="0" smtClean="0"/>
          </a:p>
          <a:p>
            <a:pPr algn="ctr"/>
            <a:endParaRPr lang="hu-HU" dirty="0"/>
          </a:p>
        </p:txBody>
      </p:sp>
      <p:pic>
        <p:nvPicPr>
          <p:cNvPr id="5" name="Kép 4" descr="DSC_1661_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419" y="-171400"/>
            <a:ext cx="9172419" cy="6135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1037</TotalTime>
  <Words>662</Words>
  <Application>Microsoft Office PowerPoint</Application>
  <PresentationFormat>Diavetítés a képernyőre (4:3 oldalarány)</PresentationFormat>
  <Paragraphs>188</Paragraphs>
  <Slides>25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6" baseType="lpstr">
      <vt:lpstr>Flow</vt:lpstr>
      <vt:lpstr>Martfű Fenntartható Energetikai akcióterve</vt:lpstr>
      <vt:lpstr>Martfű általános bemutatása</vt:lpstr>
      <vt:lpstr>Martfű földrajzi elhelyezkedése</vt:lpstr>
      <vt:lpstr>Múlt - Rövid településtörténet</vt:lpstr>
      <vt:lpstr>Múlt - Rövid településtörténet</vt:lpstr>
      <vt:lpstr>Múlt - Rövid településtörténet</vt:lpstr>
      <vt:lpstr>Martfű ipari kisváros</vt:lpstr>
      <vt:lpstr> </vt:lpstr>
      <vt:lpstr>9. dia</vt:lpstr>
      <vt:lpstr>Szolgáltatások</vt:lpstr>
      <vt:lpstr>Lakások, lakótelepek</vt:lpstr>
      <vt:lpstr>Lakónépesség</vt:lpstr>
      <vt:lpstr>II. MARTFŰ ENERGETIKAI JELLEMZŐI, ADOTTSÁGAI</vt:lpstr>
      <vt:lpstr>Energiaforrások, ellátórendszerek:</vt:lpstr>
      <vt:lpstr>„Megújuló” lehetőségek:</vt:lpstr>
      <vt:lpstr>III. STRATÉGIAI CÉLOK</vt:lpstr>
      <vt:lpstr>III. STRATÉGIAI CÉLOK</vt:lpstr>
      <vt:lpstr>IV. INTÉZKEDÉSI TERV  Rövid távú javaslatok (2016-ig)</vt:lpstr>
      <vt:lpstr>IV. INTÉZKEDÉSI TERV  Rövid távú javaslatok (2016-ig)</vt:lpstr>
      <vt:lpstr>IV. INTÉZKEDÉSI TERV Hosszú távú javaslatok (2016-2020)</vt:lpstr>
      <vt:lpstr>V. FINANSZÍROZÁS, A KIBOCSÁTÁS-CSÖKKENTÉS FAJLAGOS KÖLTSÉGEI</vt:lpstr>
      <vt:lpstr>V. FINANSZÍROZÁS, A KIBOCSÁTÁS-CSÖKKENTÉS FAJLAGOS KÖLTSÉGEI</vt:lpstr>
      <vt:lpstr>V. FINANSZÍROZÁS, A KIBOCSÁTÁS-CSÖKKENTÉS FAJLAGOS KÖLTSÉGEI</vt:lpstr>
      <vt:lpstr>A megvalósítás útján</vt:lpstr>
      <vt:lpstr>Köszönőm figyelmüket!</vt:lpstr>
    </vt:vector>
  </TitlesOfParts>
  <Company>PHM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Martfű Város Fenntarthatósági Energetikai akcióterve</dc:title>
  <dc:creator>HJ</dc:creator>
  <cp:lastModifiedBy>drkissedit</cp:lastModifiedBy>
  <cp:revision>96</cp:revision>
  <dcterms:created xsi:type="dcterms:W3CDTF">2012-10-30T10:46:50Z</dcterms:created>
  <dcterms:modified xsi:type="dcterms:W3CDTF">2014-03-17T18:44:03Z</dcterms:modified>
</cp:coreProperties>
</file>